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75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FC17-2FD9-40BE-81AA-B3634E9788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593F6-E3F8-4347-8F4A-7AC051B0B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1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593F6-E3F8-4347-8F4A-7AC051B0B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3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-13543"/>
            <a:ext cx="79208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4673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605582"/>
            <a:ext cx="8136904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родителям по усилению контроля </a:t>
            </a:r>
            <a:endParaRPr lang="ru-RU" sz="14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несовершеннолетними  во время летних каникул</a:t>
            </a:r>
            <a:endParaRPr lang="ru-RU" sz="14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kern="1400" dirty="0">
                <a:solidFill>
                  <a:srgbClr val="003380"/>
                </a:solidFill>
              </a:rPr>
              <a:t>Уважаемые родители!</a:t>
            </a:r>
            <a:endParaRPr lang="ru-RU" sz="1400" b="1" kern="1400" dirty="0">
              <a:solidFill>
                <a:srgbClr val="FF6600"/>
              </a:solidFill>
              <a:latin typeface="Georgia"/>
            </a:endParaRPr>
          </a:p>
          <a:p>
            <a:pPr algn="ctr"/>
            <a:r>
              <a:rPr lang="ru-RU" sz="1200" b="1" kern="1400" dirty="0">
                <a:solidFill>
                  <a:srgbClr val="003380"/>
                </a:solidFill>
              </a:rPr>
              <a:t> </a:t>
            </a:r>
            <a:endParaRPr lang="ru-RU" sz="1200" b="1" kern="1400" dirty="0">
              <a:solidFill>
                <a:srgbClr val="FF6600"/>
              </a:solidFill>
              <a:latin typeface="Georgia"/>
            </a:endParaRPr>
          </a:p>
          <a:p>
            <a:pPr algn="just"/>
            <a:r>
              <a:rPr lang="ru-RU" sz="1200" b="1" kern="1400" dirty="0">
                <a:solidFill>
                  <a:srgbClr val="003380"/>
                </a:solidFill>
              </a:rPr>
              <a:t>	</a:t>
            </a:r>
            <a:r>
              <a:rPr lang="ru-RU" sz="1200" b="1" i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увеличением числа несчастных случаев с несовершеннолетними, их </a:t>
            </a:r>
            <a:r>
              <a:rPr lang="ru-RU" sz="1200" b="1" i="1" kern="1400" dirty="0" err="1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травмированием</a:t>
            </a:r>
            <a:r>
              <a:rPr lang="ru-RU" sz="1200" b="1" i="1" kern="140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kern="1400" smtClean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и </a:t>
            </a:r>
            <a:r>
              <a:rPr lang="ru-RU" sz="1200" b="1" i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гибелью, которые происходят по причине недисциплинированности самих детей, но и в большей степени из-за отсутствия должного присмотра за ними со стороны взрослых.</a:t>
            </a:r>
            <a:endParaRPr lang="ru-RU" sz="1200" b="1" i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kern="1400" dirty="0">
                <a:solidFill>
                  <a:srgbClr val="003380"/>
                </a:solidFill>
              </a:rPr>
              <a:t>	</a:t>
            </a: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Вас усилить контроль за содержанием и воспитанием несовершеннолетних, провести с ними, в профилактических целях, разъяснительные беседы по безопасному поведению, осуществлять контроль за их местонахождением и время препровождением во внеурочное время, так как обязанность по обеспечению их безопасности в первую очередь лежит на Вас</a:t>
            </a:r>
            <a:r>
              <a:rPr lang="ru-RU" sz="1200" b="1" kern="1400" dirty="0" smtClean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</a:rPr>
              <a:t>	</a:t>
            </a:r>
            <a:r>
              <a:rPr lang="ru-RU" sz="1200" b="1" kern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усилению контроля за несовершеннолетними:</a:t>
            </a: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-научите детей личной безопасности;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-проведите с детьми индивидуальные беседы, объяснив важные правила, соблюдение которых поможет сохранить жизнь;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-организуйте свободное время детей;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-помните! Поздним вечером и ночью (с 22.00 до 6.00 часов) детям и подросткам законодательно запрещено появляться на улице без сопровождения взрослых;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-постоянно будьте на связи и в курсе, где и с кем ваш ребёнок, контролируйте место пребывания детей;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контролируйте поведение ребенка в социальных сетях;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разрешайте детям ночевать у друзей;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-объясните ребёнку, что он имеет полное право сказать «нет» всегда и кому угодно, если этот «кто-то» пытается причинить ему вред;</a:t>
            </a:r>
            <a:endParaRPr lang="ru-RU" sz="12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ru-RU" sz="1200" b="1" kern="1400" dirty="0">
                <a:solidFill>
                  <a:srgbClr val="003380"/>
                </a:solidFill>
              </a:rPr>
              <a:t>	</a:t>
            </a:r>
            <a:r>
              <a:rPr lang="ru-RU" sz="1100" b="1" i="1" kern="1400" dirty="0">
                <a:solidFill>
                  <a:srgbClr val="0033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от природы дети беспечны и доверчивы. Внимание у детей бывает рассеянным. Поэтому, чем чаще вы напоминаете ребёнку несложные правила поведения, тем больше вероятность, что он их запомнит, и будет применять.</a:t>
            </a:r>
            <a:endParaRPr lang="ru-RU" sz="1100" b="1" kern="1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ru-RU" sz="1100" b="1" i="1" kern="1400" dirty="0">
                <a:solidFill>
                  <a:srgbClr val="C00000"/>
                </a:solidFill>
              </a:rPr>
              <a:t>Телефон экстренных служб: 112</a:t>
            </a:r>
            <a:endParaRPr lang="ru-RU" sz="1100" b="1" kern="1400" dirty="0">
              <a:solidFill>
                <a:srgbClr val="FF6600"/>
              </a:solidFill>
              <a:latin typeface="Georgia"/>
            </a:endParaRPr>
          </a:p>
          <a:p>
            <a:pPr algn="ctr">
              <a:lnSpc>
                <a:spcPct val="125000"/>
              </a:lnSpc>
            </a:pPr>
            <a:r>
              <a:rPr lang="ru-RU" sz="1100" b="1" i="1" kern="1400" dirty="0">
                <a:solidFill>
                  <a:srgbClr val="C00000"/>
                </a:solidFill>
              </a:rPr>
              <a:t>Скорая помощь</a:t>
            </a:r>
            <a:r>
              <a:rPr lang="ru-RU" sz="1100" b="1" i="1" kern="1400" dirty="0" smtClean="0">
                <a:solidFill>
                  <a:srgbClr val="C00000"/>
                </a:solidFill>
              </a:rPr>
              <a:t>: 03</a:t>
            </a:r>
            <a:r>
              <a:rPr lang="ru-RU" sz="1100" b="1" i="1" kern="1400" dirty="0">
                <a:solidFill>
                  <a:srgbClr val="C00000"/>
                </a:solidFill>
              </a:rPr>
              <a:t>, 103</a:t>
            </a:r>
            <a:endParaRPr lang="ru-RU" sz="1100" b="1" kern="1400" dirty="0">
              <a:solidFill>
                <a:srgbClr val="FF6600"/>
              </a:solidFill>
              <a:latin typeface="Georgia"/>
            </a:endParaRPr>
          </a:p>
          <a:p>
            <a:r>
              <a:rPr lang="ru-RU" sz="1200" kern="1400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sz="1200" kern="1400" dirty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7542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DEN4IK</dc:creator>
  <cp:lastModifiedBy>DEN4IK</cp:lastModifiedBy>
  <cp:revision>2</cp:revision>
  <dcterms:created xsi:type="dcterms:W3CDTF">2021-06-15T15:04:40Z</dcterms:created>
  <dcterms:modified xsi:type="dcterms:W3CDTF">2021-06-15T15:17:18Z</dcterms:modified>
</cp:coreProperties>
</file>