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9" r:id="rId3"/>
    <p:sldId id="258" r:id="rId4"/>
    <p:sldId id="285" r:id="rId5"/>
    <p:sldId id="281" r:id="rId6"/>
    <p:sldId id="283" r:id="rId7"/>
    <p:sldId id="260" r:id="rId8"/>
    <p:sldId id="262" r:id="rId9"/>
    <p:sldId id="261" r:id="rId10"/>
    <p:sldId id="263" r:id="rId11"/>
    <p:sldId id="267" r:id="rId12"/>
    <p:sldId id="284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CC6600"/>
    <a:srgbClr val="FF0066"/>
    <a:srgbClr val="FF6600"/>
    <a:srgbClr val="66FF33"/>
    <a:srgbClr val="66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E6048-D123-4CF6-B9B4-F72D99BF6E08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2CEB8C-0CC0-4366-8860-E7FBCE20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4.wdp"/><Relationship Id="rId5" Type="http://schemas.openxmlformats.org/officeDocument/2006/relationships/image" Target="../media/image30.png"/><Relationship Id="rId15" Type="http://schemas.openxmlformats.org/officeDocument/2006/relationships/image" Target="../media/image38.jpe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Relationship Id="rId1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1" y="-2"/>
            <a:ext cx="6009631" cy="90872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ru-RU" sz="16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600" b="1" cap="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</a:t>
            </a:r>
            <a:r>
              <a:rPr lang="ru-RU" sz="1600" b="1" cap="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6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КУРГАНСКОЙ ОБЛАСТИ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344816" cy="230124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6"/>
          <a:stretch/>
        </p:blipFill>
        <p:spPr bwMode="auto">
          <a:xfrm>
            <a:off x="2339752" y="4797152"/>
            <a:ext cx="2481239" cy="16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6200000">
            <a:off x="-2218557" y="2218555"/>
            <a:ext cx="479715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828092" y="5649231"/>
            <a:ext cx="2016224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regnum.ru/uploads/pictures/news/2016/09/01/regnum_picture_1472742078626217_nor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2"/>
            <a:ext cx="1296144" cy="1242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108" y="0"/>
            <a:ext cx="8779892" cy="12596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4000" b="1" dirty="0">
                <a:latin typeface="Times New Roman"/>
                <a:ea typeface="Times New Roman"/>
              </a:rPr>
              <a:t>Виды наказаний, назначаемых </a:t>
            </a:r>
            <a:r>
              <a:rPr lang="ru-RU" sz="4000" b="1" dirty="0" smtClean="0">
                <a:latin typeface="Times New Roman"/>
                <a:ea typeface="Times New Roman"/>
              </a:rPr>
              <a:t>несовершеннолетним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7344816" cy="3474720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1.Штраф </a:t>
            </a:r>
            <a:r>
              <a:rPr lang="ru-RU" sz="3200" dirty="0">
                <a:latin typeface="Times New Roman"/>
                <a:ea typeface="Times New Roman"/>
              </a:rPr>
              <a:t>(при наличии собственного заработка или имущества, от 10 до 500 минимальных размеров оплаты труда).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2. Лишение права заниматься определенной деятельностью.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3. Обязательные работы (от 40 до 160 часов в свободное от учебы, работы время).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4. Исправительные работы (до одного года).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5. Арест (достигшим 16 лет – от 1 до 4 месяцев).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6. Лишение свободы на определенный срок (до </a:t>
            </a:r>
            <a:r>
              <a:rPr lang="ru-RU" sz="3200" dirty="0" smtClean="0">
                <a:latin typeface="Times New Roman"/>
                <a:ea typeface="Times New Roman"/>
              </a:rPr>
              <a:t>10 лет</a:t>
            </a:r>
            <a:r>
              <a:rPr lang="ru-RU" sz="3200" dirty="0">
                <a:latin typeface="Times New Roman"/>
                <a:ea typeface="Times New Roman"/>
              </a:rPr>
              <a:t>).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825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7" y="4913313"/>
            <a:ext cx="3778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s://us.123rf.com/450wm/skycinema/skycinema1712/skycinema171200883/92440591-legal-law-concept-image-the-statue-of-justice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093"/>
            <a:ext cx="2736304" cy="1830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036496" cy="1484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3100" b="1" dirty="0" smtClean="0">
                <a:latin typeface="Times New Roman"/>
                <a:ea typeface="Times New Roman"/>
              </a:rPr>
              <a:t/>
            </a:r>
            <a:br>
              <a:rPr lang="ru-RU" sz="3100" b="1" dirty="0" smtClean="0">
                <a:latin typeface="Times New Roman"/>
                <a:ea typeface="Times New Roman"/>
              </a:rPr>
            </a:br>
            <a:r>
              <a:rPr lang="ru-RU" sz="3100" b="1" dirty="0" smtClean="0">
                <a:latin typeface="Times New Roman"/>
                <a:ea typeface="Times New Roman"/>
              </a:rPr>
              <a:t>Другие </a:t>
            </a:r>
            <a:r>
              <a:rPr lang="ru-RU" sz="3100" b="1" dirty="0">
                <a:latin typeface="Times New Roman"/>
                <a:ea typeface="Times New Roman"/>
              </a:rPr>
              <a:t>статьи УК РФ, по которым наиболее </a:t>
            </a:r>
            <a:r>
              <a:rPr lang="ru-RU" sz="3100" b="1" dirty="0" smtClean="0">
                <a:latin typeface="Times New Roman"/>
                <a:ea typeface="Times New Roman"/>
              </a:rPr>
              <a:t>              </a:t>
            </a:r>
            <a:br>
              <a:rPr lang="ru-RU" sz="3100" b="1" dirty="0" smtClean="0">
                <a:latin typeface="Times New Roman"/>
                <a:ea typeface="Times New Roman"/>
              </a:rPr>
            </a:br>
            <a:r>
              <a:rPr lang="ru-RU" sz="3100" b="1" dirty="0" smtClean="0">
                <a:latin typeface="Times New Roman"/>
                <a:ea typeface="Times New Roman"/>
              </a:rPr>
              <a:t>часто привлекаются несовершеннолетние</a:t>
            </a:r>
            <a:br>
              <a:rPr lang="ru-RU" sz="3100" b="1" dirty="0" smtClean="0">
                <a:latin typeface="Times New Roman"/>
                <a:ea typeface="Times New Roman"/>
              </a:rPr>
            </a:b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38597" y="1951236"/>
            <a:ext cx="7161408" cy="3782020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3200" spc="-10" dirty="0">
                <a:latin typeface="Times New Roman"/>
                <a:ea typeface="Times New Roman"/>
              </a:rPr>
              <a:t>Умышленное причинение легкого вреда здоровью (статья 115 УК РФ) –</a:t>
            </a:r>
            <a:r>
              <a:rPr lang="ru-RU" sz="3200" dirty="0">
                <a:latin typeface="Times New Roman"/>
                <a:ea typeface="Times New Roman"/>
              </a:rPr>
              <a:t> исправительные работы до 1 года.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Побои (статья 116 УК РФ) – исправительные работы до 6 месяцев.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Угроза убийством или причинение тяжкого вреда здоровью (статья 119 УК РФ) – лишение свободы до 2 лет.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Незаконные операции с оружием (статья 222 УК РФ) – лишение свободы от 2 до 8 лет.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Незаконные операции с наркотиками (статья 228 УК РФ) – от 3 до 10 лет.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spc="-10" dirty="0">
                <a:latin typeface="Times New Roman"/>
                <a:ea typeface="Times New Roman"/>
              </a:rPr>
              <a:t>Склонение к употреблению наркотиков (статья 230 УК РФ) – от 2 до 10 лет.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825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313"/>
            <a:ext cx="3778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60826"/>
            <a:ext cx="2736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6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926" y="1084029"/>
            <a:ext cx="842493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endParaRPr lang="ru-RU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РАНЯЯ ПРОФИЛАКТИКА ПРАВОНАРУШЕНИЙ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825" cy="491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13983"/>
            <a:ext cx="377825" cy="19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825" y="2079372"/>
            <a:ext cx="776481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Опираясь на систему государственных и общественных мер, направленных 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Коррекцию поведения правонарушителей;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Устранение причин преступности;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Удержание от совершения.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0699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Наилучшим способом воспрепятствовать преступлениям было бы</a:t>
            </a:r>
          </a:p>
          <a:p>
            <a:r>
              <a:rPr lang="ru-RU" sz="1400" i="1" dirty="0" smtClean="0"/>
              <a:t>Убедить всех, что преступление не более чем выражение малодушия.</a:t>
            </a:r>
          </a:p>
          <a:p>
            <a:endParaRPr lang="ru-RU" sz="1400" i="1" dirty="0"/>
          </a:p>
          <a:p>
            <a:r>
              <a:rPr lang="ru-RU" sz="1400" i="1" dirty="0" smtClean="0"/>
              <a:t>                                                                                             Альфред Адлер</a:t>
            </a:r>
            <a:endParaRPr lang="ru-RU" sz="1400" i="1" dirty="0"/>
          </a:p>
        </p:txBody>
      </p:sp>
      <p:pic>
        <p:nvPicPr>
          <p:cNvPr id="4098" name="Picture 2" descr="https://yestherapyhelps.com/images/biografias/421/alfred-adler-biografia-del-fundador-de-la-psicologia-individu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3853"/>
            <a:ext cx="1152127" cy="1093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855490" y="3231651"/>
            <a:ext cx="2160240" cy="1632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Раннюю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рофилактику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осуществляют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3438265">
            <a:off x="1335764" y="4322199"/>
            <a:ext cx="484632" cy="562257"/>
          </a:xfrm>
          <a:prstGeom prst="downArrow">
            <a:avLst/>
          </a:prstGeom>
          <a:solidFill>
            <a:srgbClr val="66FF33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66FF99"/>
                </a:solidFill>
              </a:ln>
              <a:solidFill>
                <a:srgbClr val="66FF99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610562">
            <a:off x="2050481" y="4913460"/>
            <a:ext cx="484632" cy="624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4232">
            <a:off x="4064866" y="2731589"/>
            <a:ext cx="5429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91653" y="3502717"/>
            <a:ext cx="5429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99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8461">
            <a:off x="4135566" y="4289922"/>
            <a:ext cx="542925" cy="73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5630">
            <a:off x="3275460" y="4832918"/>
            <a:ext cx="542925" cy="69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CC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2420888"/>
            <a:ext cx="1202034" cy="9334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 prstMaterial="powder">
            <a:bevelB/>
            <a:extrusionClr>
              <a:srgbClr val="FF9966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48" y="3433590"/>
            <a:ext cx="1174251" cy="1003522"/>
          </a:xfrm>
          <a:prstGeom prst="rect">
            <a:avLst/>
          </a:prstGeom>
          <a:noFill/>
          <a:ln>
            <a:noFill/>
          </a:ln>
          <a:effectLst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99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25" y="4518693"/>
            <a:ext cx="1847099" cy="1166404"/>
          </a:xfrm>
          <a:prstGeom prst="rect">
            <a:avLst/>
          </a:prstGeom>
          <a:noFill/>
          <a:ln>
            <a:noFill/>
          </a:ln>
          <a:effectLst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10" y="5534006"/>
            <a:ext cx="1967205" cy="1308419"/>
          </a:xfrm>
          <a:prstGeom prst="rect">
            <a:avLst/>
          </a:prstGeom>
          <a:noFill/>
          <a:ln>
            <a:noFill/>
          </a:ln>
          <a:effectLst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6" y="5534006"/>
            <a:ext cx="1707610" cy="1250319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5" y="4603328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5790" y="4917229"/>
            <a:ext cx="8210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29783" y="5885991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Образовательные</a:t>
            </a:r>
          </a:p>
          <a:p>
            <a:r>
              <a:rPr lang="ru-RU" sz="1400" dirty="0" smtClean="0"/>
              <a:t>учреждения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28658" y="5868997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Комиссии по делам</a:t>
            </a:r>
          </a:p>
          <a:p>
            <a:r>
              <a:rPr lang="ru-RU" sz="1400" dirty="0" smtClean="0"/>
              <a:t>несовершеннолетних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10126" y="4837685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Комитет  по делам</a:t>
            </a:r>
          </a:p>
          <a:p>
            <a:r>
              <a:rPr lang="ru-RU" sz="1400" dirty="0" smtClean="0"/>
              <a:t> молодежи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22569" y="3673741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Службы </a:t>
            </a:r>
          </a:p>
          <a:p>
            <a:r>
              <a:rPr lang="ru-RU" sz="1400" dirty="0" smtClean="0"/>
              <a:t>занятости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56171" y="2626003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Органы</a:t>
            </a:r>
          </a:p>
          <a:p>
            <a:r>
              <a:rPr lang="ru-RU" sz="1400" dirty="0" smtClean="0"/>
              <a:t>опеки</a:t>
            </a:r>
            <a:endParaRPr lang="ru-RU" sz="1400" dirty="0"/>
          </a:p>
        </p:txBody>
      </p:sp>
      <p:pic>
        <p:nvPicPr>
          <p:cNvPr id="4112" name="Picture 16" descr="http://storage.inovaco.ru/media/project_smi3_787/af/aa/5f/af/b0/11/23090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518" y="2991858"/>
            <a:ext cx="2297048" cy="1722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avatars.mds.yandex.net/get-pdb/1220164/8fa555a9-f0e2-4172-85ac-4811bb012b23/s1200?webp=fals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8" y="5068515"/>
            <a:ext cx="2143448" cy="1598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24" y="260648"/>
            <a:ext cx="8424936" cy="606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inherit"/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SzPct val="130000"/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же отсюда можно сделать вывод?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SzPct val="130000"/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— не вольница. Свобода — это порядок. Быть свободным — не значит вольничать. Это значит поступать по правилам, по законам. </a:t>
            </a:r>
          </a:p>
          <a:p>
            <a:endParaRPr lang="ru-RU" b="1" dirty="0" smtClean="0">
              <a:solidFill>
                <a:srgbClr val="000000"/>
              </a:solidFill>
              <a:latin typeface="inherit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PT Sans"/>
              </a:rPr>
              <a:t>Всегда </a:t>
            </a:r>
            <a:r>
              <a:rPr lang="ru-RU" sz="2000" dirty="0">
                <a:solidFill>
                  <a:srgbClr val="000000"/>
                </a:solidFill>
                <a:latin typeface="PT Sans"/>
              </a:rPr>
              <a:t>надо помнить о том, что за совершенные поступки надо отвечать. Всегда помните о том, что главной причиной всех правонарушений является </a:t>
            </a:r>
            <a:r>
              <a:rPr lang="ru-RU" sz="2000" b="1" dirty="0">
                <a:solidFill>
                  <a:srgbClr val="000000"/>
                </a:solidFill>
                <a:latin typeface="PT Sans"/>
              </a:rPr>
              <a:t>неуважение к закону</a:t>
            </a:r>
            <a:r>
              <a:rPr lang="ru-RU" sz="2000" dirty="0">
                <a:solidFill>
                  <a:srgbClr val="000000"/>
                </a:solidFill>
                <a:latin typeface="PT Sans"/>
              </a:rPr>
              <a:t>. Ни один человек в нашем обществе не может отступать от требований </a:t>
            </a:r>
            <a:r>
              <a:rPr lang="ru-RU" sz="2000" b="1" dirty="0">
                <a:solidFill>
                  <a:srgbClr val="000000"/>
                </a:solidFill>
                <a:latin typeface="PT Sans"/>
              </a:rPr>
              <a:t>правовых норм</a:t>
            </a:r>
            <a:r>
              <a:rPr lang="ru-RU" sz="2000" dirty="0">
                <a:solidFill>
                  <a:srgbClr val="000000"/>
                </a:solidFill>
                <a:latin typeface="PT Sans"/>
              </a:rPr>
              <a:t>. В противном случае в действие вступает </a:t>
            </a:r>
            <a:r>
              <a:rPr lang="ru-RU" sz="2000" u="sng" dirty="0">
                <a:solidFill>
                  <a:srgbClr val="000000"/>
                </a:solidFill>
                <a:latin typeface="PT Sans"/>
              </a:rPr>
              <a:t>Уголовный </a:t>
            </a:r>
            <a:r>
              <a:rPr lang="ru-RU" sz="2000" u="sng" dirty="0" smtClean="0">
                <a:solidFill>
                  <a:srgbClr val="000000"/>
                </a:solidFill>
                <a:latin typeface="PT Sans"/>
              </a:rPr>
              <a:t>     Кодекс </a:t>
            </a:r>
            <a:r>
              <a:rPr lang="ru-RU" sz="2000" u="sng" dirty="0">
                <a:solidFill>
                  <a:srgbClr val="000000"/>
                </a:solidFill>
                <a:latin typeface="PT Sans"/>
              </a:rPr>
              <a:t>РФ</a:t>
            </a:r>
            <a:r>
              <a:rPr lang="ru-RU" sz="2000" dirty="0">
                <a:solidFill>
                  <a:srgbClr val="000000"/>
                </a:solidFill>
                <a:latin typeface="PT Sans"/>
              </a:rPr>
              <a:t>. </a:t>
            </a:r>
            <a:endParaRPr lang="ru-RU" sz="2000" dirty="0" smtClean="0">
              <a:solidFill>
                <a:srgbClr val="000000"/>
              </a:solidFill>
              <a:latin typeface="PT Sans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PT Sans"/>
              </a:rPr>
              <a:t>Помните</a:t>
            </a:r>
            <a:r>
              <a:rPr lang="ru-RU" sz="2000" dirty="0">
                <a:solidFill>
                  <a:srgbClr val="000000"/>
                </a:solidFill>
                <a:latin typeface="PT Sans"/>
              </a:rPr>
              <a:t>, совершая проступок, вы не только нарушаете Закон, но и причиняете боль своим родным и близким людям.</a:t>
            </a:r>
            <a:endParaRPr lang="ru-RU" sz="2000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825" cy="491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13983"/>
            <a:ext cx="377825" cy="19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11560" y="2276872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936" y="0"/>
            <a:ext cx="9127976" cy="90872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Правонарушения, часто совершаемые        </a:t>
            </a:r>
          </a:p>
          <a:p>
            <a:pPr marL="36576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несовершеннолетними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8151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Правонарушение – </a:t>
            </a:r>
            <a:r>
              <a:rPr lang="ru-RU" dirty="0" smtClean="0"/>
              <a:t>это нарушение закона за которое предусмотрено административное наказание</a:t>
            </a:r>
          </a:p>
          <a:p>
            <a:endParaRPr lang="ru-RU" b="1" dirty="0"/>
          </a:p>
          <a:p>
            <a:r>
              <a:rPr lang="ru-RU" b="1" dirty="0" smtClean="0"/>
              <a:t>Виды правонарушений: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Жестокое обращение к окружающим, драка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Отбирание личных вещей, вымогательство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Распитие спиртных напитков, курение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Оскорбление, грубость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Прогулы уроков (безделье)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Бродяжничество, попрошайничество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77825" cy="400526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13983"/>
            <a:ext cx="377825" cy="19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avatars.mds.yandex.net/get-zen_doc/1542122/pub_5df741278d5b5f00b0263194_5df7417843fdc000b2d1d229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31144"/>
            <a:ext cx="2541930" cy="169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s://znaj.ua/images/2019/10/10/IMK5lnebDwUgLFyoYuGExj8jiqc9D9Xr21WT3t0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8" y="4913983"/>
            <a:ext cx="2448272" cy="169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https://gomelnews.ru/uploads/posts/2011-04/1302379365_vinovaty-vse-tolko-ne-m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82" y="4770249"/>
            <a:ext cx="2304256" cy="191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2" name="Picture 10" descr="https://narkolog-dolgoprudnyj24.ru/wp-content/uploads/2019/08/odessakids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74" y="2880593"/>
            <a:ext cx="2590876" cy="166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77961"/>
            <a:ext cx="377825" cy="400526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Тип мероприятия</a:t>
            </a:r>
            <a:r>
              <a:rPr lang="ru-RU" dirty="0" smtClean="0"/>
              <a:t>: урок правовых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dirty="0" smtClean="0"/>
              <a:t>Возраст аудитории – от 13 лет</a:t>
            </a:r>
          </a:p>
          <a:p>
            <a:pPr marL="36576" indent="0">
              <a:buNone/>
            </a:pPr>
            <a:r>
              <a:rPr lang="ru-RU" dirty="0" smtClean="0"/>
              <a:t>Цель: ознакомление с основными законами для несовершеннолетних, развитие правовой ответственности перед обществом, воспитание нравственной гражданской позиции.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32387"/>
            <a:ext cx="17256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ds05.infourok.ru/uploads/ex/1118/0004cc07-1bd62d9d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"/>
            <a:ext cx="377825" cy="490788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13983"/>
            <a:ext cx="377825" cy="19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936" y="0"/>
            <a:ext cx="9127976" cy="908720"/>
          </a:xfrm>
          <a:solidFill>
            <a:schemeClr val="accent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8151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inherit"/>
              </a:rPr>
              <a:t>Что такое ответственность?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inherit"/>
              </a:rPr>
              <a:t>Ответственность   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–   необходимость,  обязанность  гражданина  отвечать  за свои действия, поступки, быть ответственным за них.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7782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13983"/>
            <a:ext cx="377825" cy="19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ddshi.kaluga.muzkult.ru/media/2019/02/15/1273044726/a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"/>
                    </a14:imgEffect>
                    <a14:imgEffect>
                      <a14:brightnessContrast bright="-14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936" y="0"/>
            <a:ext cx="9127976" cy="9087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825" y="1340768"/>
            <a:ext cx="858666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inherit"/>
              </a:rPr>
              <a:t>Административная 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ответственность применяется за нарушения, предусмотренные Кодексом об административных правонарушениях (КоАП).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inherit"/>
              </a:rPr>
              <a:t>К административным правонарушениям относятся: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inherit"/>
              </a:rPr>
              <a:t>-</a:t>
            </a:r>
            <a:r>
              <a:rPr lang="ru-RU" sz="1600" i="1" dirty="0" smtClean="0">
                <a:solidFill>
                  <a:srgbClr val="000000"/>
                </a:solidFill>
                <a:latin typeface="inherit"/>
              </a:rPr>
              <a:t>появление</a:t>
            </a:r>
            <a:r>
              <a:rPr lang="ru-RU" sz="1600" i="1" dirty="0">
                <a:solidFill>
                  <a:srgbClr val="000000"/>
                </a:solidFill>
                <a:latin typeface="inherit"/>
              </a:rPr>
              <a:t>   в   общественных   местах   в   состоянии  алкогольного  или наркотического опьянения;</a:t>
            </a:r>
            <a:endParaRPr lang="ru-RU" sz="1600" dirty="0">
              <a:solidFill>
                <a:srgbClr val="000000"/>
              </a:solidFill>
              <a:latin typeface="inherit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inherit"/>
              </a:rPr>
              <a:t>- распитие спиртных напитков в общественных местах;</a:t>
            </a:r>
            <a:endParaRPr lang="ru-RU" sz="1600" dirty="0">
              <a:solidFill>
                <a:srgbClr val="000000"/>
              </a:solidFill>
              <a:latin typeface="inherit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inherit"/>
              </a:rPr>
              <a:t>- совершение мелкого хулиганства;</a:t>
            </a:r>
            <a:endParaRPr lang="ru-RU" sz="1600" dirty="0">
              <a:solidFill>
                <a:srgbClr val="000000"/>
              </a:solidFill>
              <a:latin typeface="inherit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inherit"/>
              </a:rPr>
              <a:t>- нарушение правил дорожного движения;</a:t>
            </a:r>
            <a:endParaRPr lang="ru-RU" sz="1600" dirty="0">
              <a:solidFill>
                <a:srgbClr val="000000"/>
              </a:solidFill>
              <a:latin typeface="inherit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inherit"/>
              </a:rPr>
              <a:t>- нарушение противопожарной безопасности и </a:t>
            </a:r>
            <a:r>
              <a:rPr lang="ru-RU" sz="1600" i="1" dirty="0" smtClean="0">
                <a:solidFill>
                  <a:srgbClr val="000000"/>
                </a:solidFill>
                <a:latin typeface="inherit"/>
              </a:rPr>
              <a:t>другое.</a:t>
            </a:r>
            <a:endParaRPr lang="ru-RU" sz="1600" dirty="0">
              <a:solidFill>
                <a:srgbClr val="000000"/>
              </a:solidFill>
              <a:latin typeface="inherit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inherit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inherit"/>
              </a:rPr>
              <a:t>За 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административные правонарушения к ответственности привлекаются граждане РФ с 16 лет и предусмотрены следующие виды административной ответственности</a:t>
            </a:r>
            <a:r>
              <a:rPr lang="ru-RU" dirty="0" smtClean="0">
                <a:solidFill>
                  <a:srgbClr val="000000"/>
                </a:solidFill>
                <a:latin typeface="inherit"/>
              </a:rPr>
              <a:t>:</a:t>
            </a:r>
            <a:endParaRPr lang="ru-RU" dirty="0">
              <a:solidFill>
                <a:srgbClr val="000000"/>
              </a:solidFill>
              <a:latin typeface="inherit"/>
            </a:endParaRPr>
          </a:p>
          <a:p>
            <a:pPr>
              <a:buFont typeface="Arial"/>
              <a:buChar char="•"/>
            </a:pPr>
            <a:r>
              <a:rPr lang="ru-RU" i="1" dirty="0">
                <a:solidFill>
                  <a:srgbClr val="FF0000"/>
                </a:solidFill>
                <a:latin typeface="PT Sans"/>
              </a:rPr>
              <a:t>штраф,</a:t>
            </a:r>
            <a:endParaRPr lang="ru-RU" dirty="0">
              <a:solidFill>
                <a:srgbClr val="FF0000"/>
              </a:solidFill>
              <a:latin typeface="PT Sans"/>
            </a:endParaRPr>
          </a:p>
          <a:p>
            <a:pPr>
              <a:buFont typeface="Arial"/>
              <a:buChar char="•"/>
            </a:pPr>
            <a:r>
              <a:rPr lang="ru-RU" i="1" dirty="0">
                <a:solidFill>
                  <a:srgbClr val="FF0000"/>
                </a:solidFill>
                <a:latin typeface="PT Sans"/>
              </a:rPr>
              <a:t>предупреждение,</a:t>
            </a:r>
            <a:endParaRPr lang="ru-RU" dirty="0">
              <a:solidFill>
                <a:srgbClr val="FF0000"/>
              </a:solidFill>
              <a:latin typeface="PT Sans"/>
            </a:endParaRPr>
          </a:p>
          <a:p>
            <a:pPr>
              <a:buFont typeface="Arial"/>
              <a:buChar char="•"/>
            </a:pPr>
            <a:r>
              <a:rPr lang="ru-RU" i="1" dirty="0">
                <a:solidFill>
                  <a:srgbClr val="FF0000"/>
                </a:solidFill>
                <a:latin typeface="PT Sans"/>
              </a:rPr>
              <a:t>исправительные работы</a:t>
            </a:r>
            <a:r>
              <a:rPr lang="ru-RU" i="1" dirty="0" smtClean="0">
                <a:solidFill>
                  <a:srgbClr val="FF0000"/>
                </a:solidFill>
                <a:latin typeface="PT Sans"/>
              </a:rPr>
              <a:t>.</a:t>
            </a:r>
          </a:p>
          <a:p>
            <a:pPr>
              <a:buFont typeface="Arial"/>
              <a:buChar char="•"/>
            </a:pPr>
            <a:endParaRPr lang="ru-RU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inherit"/>
              </a:rPr>
              <a:t>Если подросток, не достигший </a:t>
            </a:r>
            <a:r>
              <a:rPr lang="ru-RU" b="1" dirty="0">
                <a:solidFill>
                  <a:srgbClr val="FF0000"/>
                </a:solidFill>
                <a:latin typeface="inherit"/>
              </a:rPr>
              <a:t>16  лет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, совершает административное правонарушение, то наказание несут его родители.</a:t>
            </a:r>
            <a:endParaRPr lang="ru-RU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7782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13983"/>
            <a:ext cx="377825" cy="19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7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224" y="2421468"/>
            <a:ext cx="8510264" cy="39703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ru-RU" sz="1400" b="1" i="1" dirty="0">
                <a:solidFill>
                  <a:srgbClr val="000000"/>
                </a:solidFill>
                <a:latin typeface="inherit"/>
              </a:rPr>
              <a:t>Статья 87 УК «Уголовная </a:t>
            </a:r>
            <a:r>
              <a:rPr lang="ru-RU" sz="1400" b="1" i="1" dirty="0" smtClean="0">
                <a:solidFill>
                  <a:srgbClr val="000000"/>
                </a:solidFill>
                <a:latin typeface="inherit"/>
              </a:rPr>
              <a:t>ответственность несовершеннолетних</a:t>
            </a:r>
            <a:r>
              <a:rPr lang="ru-RU" sz="1400" b="1" i="1" dirty="0">
                <a:solidFill>
                  <a:srgbClr val="000000"/>
                </a:solidFill>
                <a:latin typeface="inherit"/>
              </a:rPr>
              <a:t>»: </a:t>
            </a:r>
            <a:endParaRPr lang="ru-RU" sz="1400" b="1" i="1" dirty="0" smtClean="0">
              <a:solidFill>
                <a:srgbClr val="000000"/>
              </a:solidFill>
              <a:latin typeface="inherit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inherit"/>
              </a:rPr>
              <a:t>Несовершеннолетними 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 признаются лица,  которым  ко  времени  совершения преступления исполнилось четырнадцать лет, но не исполнилось восемнадцать лет.</a:t>
            </a:r>
          </a:p>
          <a:p>
            <a:endParaRPr lang="ru-RU" sz="1400" b="1" i="1" dirty="0" smtClean="0">
              <a:solidFill>
                <a:srgbClr val="000000"/>
              </a:solidFill>
              <a:latin typeface="inherit"/>
            </a:endParaRPr>
          </a:p>
          <a:p>
            <a:r>
              <a:rPr lang="ru-RU" sz="1400" b="1" i="1" dirty="0" smtClean="0">
                <a:solidFill>
                  <a:srgbClr val="000000"/>
                </a:solidFill>
                <a:latin typeface="inherit"/>
              </a:rPr>
              <a:t>Статья </a:t>
            </a:r>
            <a:r>
              <a:rPr lang="ru-RU" sz="1400" b="1" i="1" dirty="0">
                <a:solidFill>
                  <a:srgbClr val="000000"/>
                </a:solidFill>
                <a:latin typeface="inherit"/>
              </a:rPr>
              <a:t>88 УК «Виды наказаний, назначаемых несовершеннолетним»:</a:t>
            </a:r>
            <a:endParaRPr lang="ru-RU" sz="1400" dirty="0">
              <a:solidFill>
                <a:srgbClr val="000000"/>
              </a:solidFill>
              <a:latin typeface="inherit"/>
            </a:endParaRPr>
          </a:p>
          <a:p>
            <a:r>
              <a:rPr lang="ru-RU" sz="1400" i="1" dirty="0">
                <a:solidFill>
                  <a:srgbClr val="FF0000"/>
                </a:solidFill>
                <a:latin typeface="inherit"/>
              </a:rPr>
              <a:t>– штраф;</a:t>
            </a:r>
            <a:endParaRPr lang="ru-RU" sz="1400" dirty="0">
              <a:solidFill>
                <a:srgbClr val="FF0000"/>
              </a:solidFill>
              <a:latin typeface="inherit"/>
            </a:endParaRPr>
          </a:p>
          <a:p>
            <a:r>
              <a:rPr lang="ru-RU" sz="1400" dirty="0">
                <a:solidFill>
                  <a:srgbClr val="FF0000"/>
                </a:solidFill>
                <a:latin typeface="inherit"/>
              </a:rPr>
              <a:t>–</a:t>
            </a:r>
            <a:r>
              <a:rPr lang="ru-RU" sz="1400" i="1" dirty="0">
                <a:solidFill>
                  <a:srgbClr val="FF0000"/>
                </a:solidFill>
                <a:latin typeface="inherit"/>
              </a:rPr>
              <a:t>лишение права заниматься определённой деятельностью;</a:t>
            </a:r>
            <a:endParaRPr lang="ru-RU" sz="1400" dirty="0">
              <a:solidFill>
                <a:srgbClr val="FF0000"/>
              </a:solidFill>
              <a:latin typeface="inherit"/>
            </a:endParaRPr>
          </a:p>
          <a:p>
            <a:r>
              <a:rPr lang="ru-RU" sz="1400" i="1" dirty="0">
                <a:solidFill>
                  <a:srgbClr val="FF0000"/>
                </a:solidFill>
                <a:latin typeface="inherit"/>
              </a:rPr>
              <a:t>–обязательные работы;</a:t>
            </a:r>
            <a:endParaRPr lang="ru-RU" sz="1400" dirty="0">
              <a:solidFill>
                <a:srgbClr val="FF0000"/>
              </a:solidFill>
              <a:latin typeface="inherit"/>
            </a:endParaRPr>
          </a:p>
          <a:p>
            <a:r>
              <a:rPr lang="ru-RU" sz="1400" i="1" dirty="0">
                <a:solidFill>
                  <a:srgbClr val="FF0000"/>
                </a:solidFill>
                <a:latin typeface="inherit"/>
              </a:rPr>
              <a:t>–исправительные работы;</a:t>
            </a:r>
            <a:endParaRPr lang="ru-RU" sz="1400" dirty="0">
              <a:solidFill>
                <a:srgbClr val="FF0000"/>
              </a:solidFill>
              <a:latin typeface="inherit"/>
            </a:endParaRPr>
          </a:p>
          <a:p>
            <a:r>
              <a:rPr lang="ru-RU" sz="1400" dirty="0">
                <a:solidFill>
                  <a:srgbClr val="FF0000"/>
                </a:solidFill>
                <a:latin typeface="inherit"/>
              </a:rPr>
              <a:t>–</a:t>
            </a:r>
            <a:r>
              <a:rPr lang="ru-RU" sz="1400" i="1" dirty="0">
                <a:solidFill>
                  <a:srgbClr val="FF0000"/>
                </a:solidFill>
                <a:latin typeface="inherit"/>
              </a:rPr>
              <a:t>арест;</a:t>
            </a:r>
            <a:endParaRPr lang="ru-RU" sz="1400" dirty="0">
              <a:solidFill>
                <a:srgbClr val="FF0000"/>
              </a:solidFill>
              <a:latin typeface="inherit"/>
            </a:endParaRPr>
          </a:p>
          <a:p>
            <a:r>
              <a:rPr lang="ru-RU" sz="1400" i="1" dirty="0">
                <a:solidFill>
                  <a:srgbClr val="FF0000"/>
                </a:solidFill>
                <a:latin typeface="inherit"/>
              </a:rPr>
              <a:t>–лишение свободы на определённый срок.</a:t>
            </a:r>
            <a:endParaRPr lang="ru-RU" sz="1400" dirty="0">
              <a:solidFill>
                <a:srgbClr val="FF0000"/>
              </a:solidFill>
              <a:latin typeface="inherit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inherit"/>
              </a:rPr>
              <a:t>      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inherit"/>
              </a:rPr>
              <a:t> Несовершеннолетние 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за совершение преступлений, противоправных деяний также могут быть помещены в специальные учебно- воспитательные учреждения закрытого типа. Причем, в такие учреждения подростки могут быть направлены с 11 лет.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inherit"/>
              </a:rPr>
              <a:t>      Срок 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лишения свободы для несовершеннолетних не может превышать </a:t>
            </a:r>
            <a:r>
              <a:rPr lang="ru-RU" sz="1400" b="1" dirty="0">
                <a:solidFill>
                  <a:srgbClr val="000000"/>
                </a:solidFill>
                <a:latin typeface="inherit"/>
              </a:rPr>
              <a:t>10 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лет. </a:t>
            </a:r>
            <a:endParaRPr lang="ru-RU" sz="1400" dirty="0" smtClean="0">
              <a:solidFill>
                <a:srgbClr val="000000"/>
              </a:solidFill>
              <a:latin typeface="inherit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inherit"/>
              </a:rPr>
              <a:t>       Лишение свободы  отбывается   несовершеннолетними 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в воспитательных колониях общего режима</a:t>
            </a:r>
            <a:r>
              <a:rPr lang="ru-RU" sz="1400" dirty="0" smtClean="0">
                <a:solidFill>
                  <a:srgbClr val="000000"/>
                </a:solidFill>
                <a:latin typeface="inherit"/>
              </a:rPr>
              <a:t>.   </a:t>
            </a:r>
            <a:endParaRPr lang="ru-RU" sz="14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825" cy="491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13983"/>
            <a:ext cx="377825" cy="19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1" y="980728"/>
            <a:ext cx="83529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0" y="0"/>
            <a:ext cx="9144000" cy="980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7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02457"/>
            <a:ext cx="1763688" cy="235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704"/>
            <a:ext cx="8892479" cy="959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/>
                <a:ea typeface="Times New Roman"/>
              </a:rPr>
              <a:t>Основные права детей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6923112" cy="4857403"/>
          </a:xfrm>
        </p:spPr>
        <p:txBody>
          <a:bodyPr>
            <a:noAutofit/>
          </a:bodyPr>
          <a:lstStyle/>
          <a:p>
            <a:pPr lvl="0" algn="just">
              <a:spcAft>
                <a:spcPts val="0"/>
              </a:spcAft>
              <a:buClr>
                <a:srgbClr val="9D90A0">
                  <a:lumMod val="75000"/>
                </a:srgbClr>
              </a:buClr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1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. Право на образование.</a:t>
            </a:r>
          </a:p>
          <a:p>
            <a:pPr lvl="0" algn="just">
              <a:spcAft>
                <a:spcPts val="0"/>
              </a:spcAft>
              <a:buClr>
                <a:srgbClr val="9D90A0">
                  <a:lumMod val="75000"/>
                </a:srgbClr>
              </a:buClr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2.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 Право на охрану здоровья, право на пользование наиболее совершенными услугами системы здравоохранения и средствами лечения болезней, восстановления здоровья.</a:t>
            </a:r>
          </a:p>
          <a:p>
            <a:pPr lvl="0" algn="just">
              <a:spcAft>
                <a:spcPts val="0"/>
              </a:spcAft>
              <a:buClr>
                <a:srgbClr val="9D90A0">
                  <a:lumMod val="75000"/>
                </a:srgbClr>
              </a:buClr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3.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 Право на отдых и досуг.</a:t>
            </a:r>
          </a:p>
          <a:p>
            <a:pPr lvl="0" algn="just">
              <a:spcAft>
                <a:spcPts val="0"/>
              </a:spcAft>
              <a:buClr>
                <a:srgbClr val="9D90A0">
                  <a:lumMod val="75000"/>
                </a:srgbClr>
              </a:buClr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4.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Право ребенка участвовать в играх и развлекательных мероприятиях, соответствующих его возрасту, свободно участвовать в культурной и творческой жизни и заниматься искусством.</a:t>
            </a:r>
          </a:p>
          <a:p>
            <a:pPr lvl="0" algn="just">
              <a:spcAft>
                <a:spcPts val="0"/>
              </a:spcAft>
              <a:buClr>
                <a:srgbClr val="9D90A0">
                  <a:lumMod val="75000"/>
                </a:srgbClr>
              </a:buClr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5.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 Право свободно выражать свое мнение, включая право свободно искать, получать и передавать информацию и идею любого рода.</a:t>
            </a: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6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.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 Право на свободу мысли, совести, религии.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7.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 Право на свободу ассоциаций и свободу мирных собраний.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8.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 Право на личную жизнь.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9.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 Право пользоваться благами социального обеспечения, включая социальное страхование.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10.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 Право на защиту от всех форм физического или психического насилия, оскорбления или злоупотребления, отсутствия заботы или небрежного обращения, грубого обращения или эксплуатации, включая сексуальные злоупотребления.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https://avatars.mds.yandex.net/get-pdb/471286/d797ed29-7946-4580-a2a3-e64effbdcc13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06" y="37170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262156" y="5542780"/>
            <a:ext cx="755230" cy="766540"/>
          </a:xfrm>
          <a:prstGeom prst="ellipse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22" y="6309320"/>
            <a:ext cx="434132" cy="4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825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913313"/>
            <a:ext cx="3778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56" y="6016004"/>
            <a:ext cx="7747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008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600" b="1" dirty="0">
                <a:latin typeface="Times New Roman"/>
                <a:ea typeface="Times New Roman"/>
              </a:rPr>
              <a:t>Обучающиеся в школе обязаны: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772816"/>
            <a:ext cx="6400800" cy="3474720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200" dirty="0" smtClean="0">
                <a:latin typeface="Times New Roman"/>
                <a:ea typeface="Times New Roman"/>
              </a:rPr>
              <a:t>Выполнять Устав школы.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200" dirty="0" smtClean="0">
                <a:latin typeface="Times New Roman"/>
                <a:ea typeface="Times New Roman"/>
              </a:rPr>
              <a:t>Добросовестно </a:t>
            </a:r>
            <a:r>
              <a:rPr lang="ru-RU" sz="3200" dirty="0">
                <a:latin typeface="Times New Roman"/>
                <a:ea typeface="Times New Roman"/>
              </a:rPr>
              <a:t>учиться.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200" dirty="0">
                <a:latin typeface="Times New Roman"/>
                <a:ea typeface="Times New Roman"/>
              </a:rPr>
              <a:t>Бережно относиться к имуществу школы.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200" dirty="0">
                <a:latin typeface="Times New Roman"/>
                <a:ea typeface="Times New Roman"/>
              </a:rPr>
              <a:t>Выполнять правила по охране труда, технике безопасности, санитарии и гигиены.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200" spc="-10" dirty="0" smtClean="0">
                <a:latin typeface="Times New Roman"/>
                <a:ea typeface="Times New Roman"/>
              </a:rPr>
              <a:t>Уважать честь и достоинство других обучающихся и работников школы.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200" dirty="0" smtClean="0">
                <a:latin typeface="Times New Roman"/>
                <a:ea typeface="Times New Roman"/>
              </a:rPr>
              <a:t>Выполнять </a:t>
            </a:r>
            <a:r>
              <a:rPr lang="ru-RU" sz="3200" dirty="0">
                <a:latin typeface="Times New Roman"/>
                <a:ea typeface="Times New Roman"/>
              </a:rPr>
              <a:t>требования работников школы в части, отнесенной Уставом и правилами для учащихся к их компетенции.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8194" name="Picture 2" descr="https://ptzgovorit.ru/sites/default/files/styles/700x400/public/original_nodes/connector2.php__2.jpg?itok=MvTs06Y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3994"/>
            <a:ext cx="2075848" cy="1581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07portal.ru/assets/images_cache/124fca384ef9337d81a4e9884d33ae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54625"/>
            <a:ext cx="2520280" cy="1680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825" cy="490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4902548"/>
            <a:ext cx="3778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858419"/>
            <a:ext cx="7747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72099"/>
            <a:ext cx="504056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96632"/>
            <a:ext cx="7747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6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65"/>
            <a:ext cx="9143999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600" b="1" dirty="0">
                <a:latin typeface="Times New Roman"/>
                <a:ea typeface="Times New Roman"/>
              </a:rPr>
              <a:t>Обучающиеся в школе обязаны: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6400800" cy="3672408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200" dirty="0">
                <a:latin typeface="Times New Roman"/>
                <a:ea typeface="Times New Roman"/>
              </a:rPr>
              <a:t>По взаимному согласию родителей (законных представителей), местного органа управления образованием обучающийся, достигший </a:t>
            </a:r>
            <a:r>
              <a:rPr lang="ru-RU" sz="3200" dirty="0" smtClean="0">
                <a:latin typeface="Times New Roman"/>
                <a:ea typeface="Times New Roman"/>
              </a:rPr>
              <a:t>          15-летнего </a:t>
            </a:r>
            <a:r>
              <a:rPr lang="ru-RU" sz="3200" dirty="0">
                <a:latin typeface="Times New Roman"/>
                <a:ea typeface="Times New Roman"/>
              </a:rPr>
              <a:t>возраста, может оставить школу до получения им основного образования</a:t>
            </a:r>
            <a:r>
              <a:rPr lang="ru-RU" sz="3200" dirty="0" smtClean="0">
                <a:latin typeface="Times New Roman"/>
                <a:ea typeface="Times New Roman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200" dirty="0">
                <a:latin typeface="Times New Roman"/>
                <a:ea typeface="Times New Roman"/>
              </a:rPr>
              <a:t>По решению педагогического совета школы, за совершение противоправных действий, грубые и неоднократные нарушения Устава школы </a:t>
            </a:r>
            <a:r>
              <a:rPr lang="ru-RU" sz="3200" dirty="0" smtClean="0">
                <a:latin typeface="Times New Roman"/>
                <a:ea typeface="Times New Roman"/>
              </a:rPr>
              <a:t>допускается объявление дисциплинарного взыскания.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825" cy="4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1212"/>
            <a:ext cx="3778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013176"/>
            <a:ext cx="7747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63555"/>
            <a:ext cx="774700" cy="69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35662"/>
            <a:ext cx="506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5013176"/>
            <a:ext cx="2736304" cy="1710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http://www.1543.ru/people/35th_10/35_11a_2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44008"/>
            <a:ext cx="2573165" cy="1702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757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Ответственность несовершеннолетних </vt:lpstr>
      <vt:lpstr>Презентация PowerPoint</vt:lpstr>
      <vt:lpstr>Тип мероприятия: урок правовых знаний</vt:lpstr>
      <vt:lpstr>Презентация PowerPoint</vt:lpstr>
      <vt:lpstr>Презентация PowerPoint</vt:lpstr>
      <vt:lpstr>Презентация PowerPoint</vt:lpstr>
      <vt:lpstr>Основные права детей</vt:lpstr>
      <vt:lpstr>Обучающиеся в школе обязаны: </vt:lpstr>
      <vt:lpstr>Обучающиеся в школе обязаны: </vt:lpstr>
      <vt:lpstr>Виды наказаний, назначаемых несовершеннолетним </vt:lpstr>
      <vt:lpstr> Другие статьи УК РФ, по которым наиболее                часто привлекаются несовершеннолетние  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обязанности несовершеннолетних и их родителей</dc:title>
  <dc:creator>Алекс F2D</dc:creator>
  <cp:lastModifiedBy>uzer</cp:lastModifiedBy>
  <cp:revision>34</cp:revision>
  <dcterms:created xsi:type="dcterms:W3CDTF">2014-11-09T07:54:14Z</dcterms:created>
  <dcterms:modified xsi:type="dcterms:W3CDTF">2021-03-03T19:00:46Z</dcterms:modified>
</cp:coreProperties>
</file>