
<file path=[Content_Types].xml><?xml version="1.0" encoding="utf-8"?>
<Types xmlns="http://schemas.openxmlformats.org/package/2006/content-types">
  <Override ContentType="application/vnd.openxmlformats-officedocument.presentationml.slide+xml" PartName="/ppt/slides/slide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19.xml"/>
  <Override ContentType="application/vnd.openxmlformats-officedocument.presentationml.notesSlide+xml" PartName="/ppt/notesSlides/notesSlide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7.xml"/>
  <Override ContentType="application/vnd.openxmlformats-officedocument.theme+xml" PartName="/ppt/theme/theme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notesMaster+xml" PartName="/ppt/notesMasters/notesMaster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2.xml"/>
  <Override ContentType="application/vnd.openxmlformats-officedocument.extended-properties+xml" PartName="/docProps/app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10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0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handoutMaster+xml" PartName="/ppt/handoutMasters/handoutMaster1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package.core-properties+xml" PartName="/docProps/core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5.xml"/>
  <Override ContentType="application/vnd.openxmlformats-officedocument.presentationml.slideLayout+xml" PartName="/ppt/slideLayouts/slideLayout7.xml"/>
  <Default ContentType="image/png" Extension="png"/>
  <Override ContentType="application/vnd.openxmlformats-officedocument.theme+xml" PartName="/ppt/theme/theme4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slide+xml" PartName="/ppt/slides/slide3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theme+xml" PartName="/ppt/theme/theme2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0080625" cy="7559675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98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4643B9B8-5245-4670-AA28-E98BC8C0502C}" type="slidenum">
              <a:rPr/>
              <a:pPr marL="0" marR="0" lvl="0" indent="0" algn="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/>
              </a:pPr>
              <a:t>‹#›</a:t>
            </a:fld>
            <a:endParaRPr lang="ru-RU" sz="1400" b="0" i="0" u="none" strike="noStrike" kern="120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2593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04CE4DE7-257E-440E-AB03-FB4FA2999D40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515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MS Gothic" pitchFamily="2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544400" y="1068840"/>
            <a:ext cx="4470480" cy="3664079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4067640"/>
          </a:xfrm>
        </p:spPr>
        <p:txBody>
          <a:bodyPr>
            <a:spAutoFit/>
          </a:bodyPr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38263" y="1068388"/>
            <a:ext cx="4883150" cy="36639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52720" y="5088960"/>
            <a:ext cx="5259600" cy="3977279"/>
          </a:xfrm>
        </p:spPr>
        <p:txBody>
          <a:bodyPr/>
          <a:lstStyle/>
          <a:p>
            <a:endParaRPr lang="ru-RU">
              <a:solidFill>
                <a:srgbClr val="000000"/>
              </a:solidFill>
              <a:latin typeface="Thorndale" pitchFamily="18"/>
              <a:cs typeface="Arial Unicode MS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1D147FB-0309-488B-B24C-4FEFB73322A2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0538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1C5922-6F4C-495D-9EB9-4B0589FFB309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453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F7D32B1-0767-4202-BBB0-1F25625BF62D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309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BF29F75-2B0F-4D3F-AE08-EA63920ABE32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353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E859016-922F-401E-882F-BFEC3CEBB269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2249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3B6A633-AECB-4DC4-9955-B61DDE08553C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572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B2E641-B7F7-49CF-8E3C-97181D402E91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709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916E3DE-94EC-4A19-9A5C-8A9054608B79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75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4F08403-FDE6-4637-B12E-03544EC234AC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696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D99F4E-10A9-4E75-8C26-5AED81DB7D6E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517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553689-3B09-4886-8478-B4730271FF1A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58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864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235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167330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41363" y="2101850"/>
            <a:ext cx="4227512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1275" y="2101850"/>
            <a:ext cx="4227513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08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592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12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6134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18132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3249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277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7725" y="627063"/>
            <a:ext cx="2151063" cy="6464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41363" y="627063"/>
            <a:ext cx="6303962" cy="6464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101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 ?><Relationships xmlns="http://schemas.openxmlformats.org/package/2006/relationships"><Relationship Id="rId8" Target="../slideLayouts/slideLayout19.xml" Type="http://schemas.openxmlformats.org/officeDocument/2006/relationships/slideLayout"/><Relationship Id="rId13" Target="../media/image1.jpeg" Type="http://schemas.openxmlformats.org/officeDocument/2006/relationships/image"/><Relationship Id="rId3" Target="../slideLayouts/slideLayout14.xml" Type="http://schemas.openxmlformats.org/officeDocument/2006/relationships/slideLayout"/><Relationship Id="rId7" Target="../slideLayouts/slideLayout18.xml" Type="http://schemas.openxmlformats.org/officeDocument/2006/relationships/slideLayout"/><Relationship Id="rId12" Target="../theme/theme2.xml" Type="http://schemas.openxmlformats.org/officeDocument/2006/relationships/theme"/><Relationship Id="rId2" Target="../slideLayouts/slideLayout13.xml" Type="http://schemas.openxmlformats.org/officeDocument/2006/relationships/slideLayout"/><Relationship Id="rId1" Target="../slideLayouts/slideLayout12.xml" Type="http://schemas.openxmlformats.org/officeDocument/2006/relationships/slideLayout"/><Relationship Id="rId6" Target="../slideLayouts/slideLayout17.xml" Type="http://schemas.openxmlformats.org/officeDocument/2006/relationships/slideLayout"/><Relationship Id="rId11" Target="../slideLayouts/slideLayout22.xml" Type="http://schemas.openxmlformats.org/officeDocument/2006/relationships/slideLayout"/><Relationship Id="rId5" Target="../slideLayouts/slideLayout16.xml" Type="http://schemas.openxmlformats.org/officeDocument/2006/relationships/slideLayout"/><Relationship Id="rId10" Target="../slideLayouts/slideLayout21.xml" Type="http://schemas.openxmlformats.org/officeDocument/2006/relationships/slideLayout"/><Relationship Id="rId4" Target="../slideLayouts/slideLayout15.xml" Type="http://schemas.openxmlformats.org/officeDocument/2006/relationships/slideLayout"/><Relationship Id="rId9" Target="../slideLayouts/slideLayout20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8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4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319C691E-EE5A-453C-84F8-142E5D4D8D9B}" type="slidenum">
              <a:rPr/>
              <a:pPr lvl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ru-RU" sz="4400" b="0" i="0" u="none" strike="noStrike" kern="1200">
          <a:ln>
            <a:noFill/>
          </a:ln>
          <a:latin typeface="Arial" pitchFamily="18"/>
          <a:ea typeface="MS Gothic" pitchFamily="2"/>
          <a:cs typeface="Tahoma" pitchFamily="2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ru-RU" sz="3200" b="0" i="0" u="none" strike="noStrike" kern="1200">
          <a:ln>
            <a:noFill/>
          </a:ln>
          <a:latin typeface="Arial" pitchFamily="18"/>
          <a:ea typeface="MS Gothic" pitchFamily="2"/>
          <a:cs typeface="Tahoma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-360" y="-360"/>
            <a:ext cx="10080000" cy="75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 txBox="1">
            <a:spLocks noGrp="1"/>
          </p:cNvSpPr>
          <p:nvPr>
            <p:ph type="title"/>
          </p:nvPr>
        </p:nvSpPr>
        <p:spPr>
          <a:xfrm>
            <a:off x="740879" y="627480"/>
            <a:ext cx="860796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1"/>
          </p:nvPr>
        </p:nvSpPr>
        <p:spPr>
          <a:xfrm>
            <a:off x="740879" y="2101680"/>
            <a:ext cx="860796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 algn="l">
              <a:spcBef>
                <a:spcPts val="0"/>
              </a:spcBef>
              <a:spcAft>
                <a:spcPts val="1417"/>
              </a:spcAft>
              <a:buClr>
                <a:srgbClr val="000000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1417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1134"/>
              </a:spcAft>
              <a:buClr>
                <a:srgbClr val="000000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567"/>
              </a:spcAft>
              <a:buClr>
                <a:srgbClr val="000000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283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283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283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283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283"/>
              </a:spcAft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Thorndale" pitchFamily="18"/>
                <a:ea typeface="HG Mincho Light J" pitchFamily="2"/>
                <a:cs typeface="Arial Unicode MS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ru-RU" sz="4400" b="0" i="0" u="none" strike="noStrike">
          <a:ln>
            <a:noFill/>
          </a:ln>
          <a:solidFill>
            <a:srgbClr val="000000"/>
          </a:solidFill>
          <a:latin typeface="Thorndale" pitchFamily="18"/>
          <a:cs typeface="Arial Unicode MS" pitchFamily="2"/>
        </a:defRPr>
      </a:lvl1pPr>
    </p:titleStyle>
    <p:bodyStyle>
      <a:lvl1pPr marL="0" marR="0" indent="0" algn="l" rtl="0" hangingPunct="0">
        <a:spcBef>
          <a:spcPts val="0"/>
        </a:spcBef>
        <a:spcAft>
          <a:spcPts val="1417"/>
        </a:spcAft>
        <a:tabLst/>
        <a:defRPr lang="ru-RU" sz="3200" b="0" i="0" u="none" strike="noStrike">
          <a:ln>
            <a:noFill/>
          </a:ln>
          <a:solidFill>
            <a:srgbClr val="000000"/>
          </a:solidFill>
          <a:latin typeface="Thorndale" pitchFamily="18"/>
          <a:cs typeface="Arial Unicode MS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20000" y="627840"/>
            <a:ext cx="8607960" cy="117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 u="sng">
                <a:solidFill>
                  <a:srgbClr val="800080"/>
                </a:solidFill>
              </a:rPr>
              <a:t>Народы Северного Кавказа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40879" y="2146680"/>
            <a:ext cx="860796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indent="0"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00" y="2160000"/>
            <a:ext cx="8820000" cy="48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672120"/>
            <a:ext cx="8607960" cy="117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 dirty="0">
                <a:solidFill>
                  <a:srgbClr val="800000"/>
                </a:solidFill>
              </a:rPr>
              <a:t>Цель </a:t>
            </a:r>
            <a:r>
              <a:rPr lang="ru-RU" i="1" dirty="0" smtClean="0">
                <a:solidFill>
                  <a:srgbClr val="800000"/>
                </a:solidFill>
              </a:rPr>
              <a:t>презентации:</a:t>
            </a:r>
            <a:endParaRPr lang="ru-RU" i="1" dirty="0">
              <a:solidFill>
                <a:srgbClr val="800000"/>
              </a:solidFill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52040" y="1800000"/>
            <a:ext cx="860796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r>
              <a:rPr lang="ru-RU" i="1" dirty="0" smtClean="0">
                <a:solidFill>
                  <a:srgbClr val="800000"/>
                </a:solidFill>
              </a:rPr>
              <a:t>Пополнение знаний о </a:t>
            </a:r>
            <a:r>
              <a:rPr lang="ru-RU" i="1" dirty="0">
                <a:solidFill>
                  <a:srgbClr val="800000"/>
                </a:solidFill>
              </a:rPr>
              <a:t>народах Северного Кавказа, проживающих на территории Российской Федерации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0000" y="635040"/>
            <a:ext cx="6300000" cy="3144959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Хотя, я судьбой на заре моих дней,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О, южные горы, отторгнут от вас,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Чтоб вечно их помнить, там надо быть раз: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Как сладкую песню отчизны моей,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Люблю я Кавказ.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200" b="1" i="1" u="none" strike="noStrike" kern="1200" dirty="0">
              <a:ln>
                <a:noFill/>
              </a:ln>
              <a:solidFill>
                <a:srgbClr val="800000"/>
              </a:solidFill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 dirty="0">
                <a:ln>
                  <a:noFill/>
                </a:ln>
                <a:solidFill>
                  <a:srgbClr val="800000"/>
                </a:solidFill>
                <a:latin typeface="Arial" pitchFamily="18"/>
                <a:ea typeface="MS Gothic" pitchFamily="2"/>
                <a:cs typeface="Tahoma" pitchFamily="2"/>
              </a:rPr>
              <a:t>                                           М.Ю. Лермонтов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017240" y="3468239"/>
            <a:ext cx="5522760" cy="3711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52040" y="87840"/>
            <a:ext cx="8607960" cy="63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>
                <a:solidFill>
                  <a:srgbClr val="800000"/>
                </a:solidFill>
              </a:rPr>
              <a:t>Адыги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720000"/>
            <a:ext cx="9900000" cy="14799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400" b="1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АДЫГИ -  этническая общность, включающая адыгейцев, кабардинцев, черкесов. Численность в России 559,7 тыс. чел.: адыгейцы - 122,9 тыс. чел., кабардинцы - 386,1 тыс. чел., черкесы - 50,8 тыс.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400000" y="2340000"/>
            <a:ext cx="4320000" cy="45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940000" y="7020000"/>
            <a:ext cx="3600000" cy="3470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0" i="1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Народный костюм адыгов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82680" y="2359800"/>
            <a:ext cx="4657320" cy="448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60000" y="7020000"/>
            <a:ext cx="4680000" cy="3470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0" i="1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Адыгейский сыр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52040" y="-272160"/>
            <a:ext cx="8607960" cy="117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>
                <a:solidFill>
                  <a:srgbClr val="800000"/>
                </a:solidFill>
              </a:rPr>
              <a:t>Ингуши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763560"/>
            <a:ext cx="9987840" cy="1036439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200" b="1" i="1" u="none" strike="noStrike" kern="120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Ингуши́ — вайнахский народ на Северном Кавказе. Говорят на ингушском языке нахской группы северокавказской семьи, письменность на основе кириллицы.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826129" y="2160000"/>
            <a:ext cx="3533869" cy="423311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754692" y="6494482"/>
            <a:ext cx="3605308" cy="571504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Народный костюм ингушей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896908" y="2851143"/>
            <a:ext cx="3534464" cy="41491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20000" y="7032960"/>
            <a:ext cx="4140000" cy="3470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0" i="1" u="none" strike="noStrike" kern="120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Лезгинка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idx="4294967295" type="title"/>
          </p:nvPr>
        </p:nvSpPr>
        <p:spPr>
          <a:xfrm>
            <a:off x="752040" y="-272160"/>
            <a:ext cx="8607960" cy="117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i="1" lang="ru-RU">
                <a:solidFill>
                  <a:srgbClr val="800000"/>
                </a:solidFill>
              </a:rPr>
              <a:t>Аварцы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idx="4294967295" type="subTitle"/>
          </p:nvPr>
        </p:nvSpPr>
        <p:spPr>
          <a:xfrm>
            <a:off x="360000" y="6494481"/>
            <a:ext cx="9360000" cy="785818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algn="ctr" indent="0" lvl="0" marL="0">
              <a:buNone/>
            </a:pPr>
            <a:r>
              <a:rPr dirty="0" i="1" lang="ru-RU" sz="2000"/>
              <a:t> </a:t>
            </a:r>
            <a:r>
              <a:rPr dirty="0" i="1" lang="ru-RU" smtClean="0" sz="2000"/>
              <a:t> </a:t>
            </a:r>
            <a:r>
              <a:rPr dirty="0" i="1" lang="ru-RU" sz="2000"/>
              <a:t>Национальный инструмент - </a:t>
            </a:r>
            <a:r>
              <a:rPr dirty="0" err="1" i="1" lang="ru-RU" sz="2000"/>
              <a:t>чагана</a:t>
            </a:r>
            <a:r>
              <a:rPr dirty="0" i="1" lang="ru-RU" sz="2000"/>
              <a:t>                                             Народный костюм </a:t>
            </a:r>
            <a:r>
              <a:rPr dirty="0" i="1" lang="ru-RU" sz="1800"/>
              <a:t>                                                              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35"/>
          <a:stretch>
            <a:fillRect/>
          </a:stretch>
        </p:blipFill>
        <p:spPr>
          <a:xfrm>
            <a:off x="5468940" y="2136763"/>
            <a:ext cx="4140000" cy="44817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900000"/>
            <a:ext cx="10020960" cy="405720"/>
          </a:xfrm>
          <a:prstGeom prst="rect">
            <a:avLst/>
          </a:prstGeom>
          <a:noFill/>
          <a:ln>
            <a:noFill/>
          </a:ln>
        </p:spPr>
        <p:txBody>
          <a:bodyPr bIns="45000" compatLnSpc="0" lIns="90000" rIns="90000" tIns="45000" vert="horz"/>
          <a:lstStyle/>
          <a:p>
            <a:pPr algn="ctr" hangingPunct="0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b="1" i="1" kern="1200" lang="ru-RU" strike="noStrike" sz="2200" u="none">
                <a:ln>
                  <a:noFill/>
                </a:ln>
                <a:solidFill>
                  <a:srgbClr val="663300"/>
                </a:solidFill>
                <a:latin pitchFamily="18" typeface="Arial"/>
                <a:ea pitchFamily="2" typeface="MS Gothic"/>
                <a:cs pitchFamily="2" typeface="Tahoma"/>
              </a:rPr>
              <a:t>Ава́рцы — самый многочисленный народ современного Дагестана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39718" y="1708135"/>
            <a:ext cx="4140000" cy="46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000" spd="slow"/>
    </mc:Choice>
    <mc:Fallback>
      <p:transition spd="slow"/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0" evt="onBegin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afterEffect" presetClass="ent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2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7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9">
                            <p:stCondLst>
                              <p:cond delay="1000"/>
                            </p:stCondLst>
                            <p:childTnLst>
                              <p:par>
                                <p:cTn fill="hold" id="10" nodeType="afterEffect" presetClass="ent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2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12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3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4">
                            <p:stCondLst>
                              <p:cond delay="2000"/>
                            </p:stCondLst>
                            <p:childTnLst>
                              <p:par>
                                <p:cTn fill="hold" id="15" nodeType="afterEffect" presetClass="ent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2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17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8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id="19" nodeType="withEffect" presetClass="ent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2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2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2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23">
                            <p:stCondLst>
                              <p:cond delay="3000"/>
                            </p:stCondLst>
                            <p:childTnLst>
                              <p:par>
                                <p:cTn fill="hold" id="24" nodeType="afterEffect" presetClass="ent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2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26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7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82792" y="279375"/>
            <a:ext cx="5190840" cy="25808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40000" y="3024360"/>
            <a:ext cx="8858030" cy="853919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i="1"/>
            </a:pP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Герб аварских ханов (по </a:t>
            </a:r>
            <a:r>
              <a:rPr lang="ru-RU" sz="1800" b="0" i="1" u="none" strike="noStrike" kern="1200" dirty="0" smtClean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грузинскому историку </a:t>
            </a: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и путешественнику </a:t>
            </a:r>
            <a:r>
              <a:rPr lang="ru-RU" sz="1800" b="0" i="1" u="none" strike="noStrike" kern="1200" dirty="0" err="1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Вахушти</a:t>
            </a: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 </a:t>
            </a:r>
            <a:r>
              <a:rPr lang="ru-RU" sz="1800" b="0" i="1" u="none" strike="noStrike" kern="1200" dirty="0" err="1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Багратиони</a:t>
            </a: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, XVIII век)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25734" y="3851275"/>
            <a:ext cx="4708800" cy="28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039916" y="6780232"/>
            <a:ext cx="6215106" cy="479167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i="1"/>
            </a:pPr>
            <a:r>
              <a:rPr lang="ru-RU" sz="1800" b="0" i="1" u="none" strike="noStrike" kern="1200" dirty="0">
                <a:ln>
                  <a:noFill/>
                </a:ln>
                <a:latin typeface="Arial" pitchFamily="18"/>
                <a:ea typeface="MS Gothic" pitchFamily="2"/>
                <a:cs typeface="Tahoma" pitchFamily="2"/>
              </a:rPr>
              <a:t>Свастика и кресты мальтийского типа из Аварии.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-2160000" y="4320"/>
            <a:ext cx="8607960" cy="61920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>
                <a:solidFill>
                  <a:srgbClr val="800000"/>
                </a:solidFill>
              </a:rPr>
              <a:t>Осетины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6600" y="540000"/>
            <a:ext cx="4523400" cy="8455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Осети́ны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 — народ, живущий на Кавказе, потомки алан, основное население Осетии. Осетинский язык принадлежит к иранской группе индоевропейской семьи языков; осетины в основном двуязычны.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Большинство верующих осетин считаются православными, принявшими христианство из Византии в период с IV-IX вв.Часть осетин исповедуют ислам суннитского толка, воспринятый в XVII—XVIII веках от кабардинцев. Но значительная часть осетин фактически являются приверженцами традиционных осетинских верований, которые имеют дохристианские корни.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Основными блюдами осетинской кухни являются осетинские пироги. Из напитков можно выделить пиво. Как и на всем Кавказе осетины любят шашлык.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400000" y="540000"/>
            <a:ext cx="4320000" cy="66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-2160000" y="0"/>
            <a:ext cx="8607960" cy="72000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>
                <a:solidFill>
                  <a:srgbClr val="800000"/>
                </a:solidFill>
              </a:rPr>
              <a:t>Чеченцы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6300000" y="7020000"/>
            <a:ext cx="2700000" cy="25956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r>
              <a:rPr lang="ru-RU" sz="1800" i="1"/>
              <a:t>Народный костюм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4560" y="720000"/>
            <a:ext cx="4915440" cy="7915319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Чече́нцы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— северокавказский народ, проживающий на Северном Кавказе, основное население Чечни.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Чеченский язык относится к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нахской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ветви нахско-дагестанских языков, включаемой в гипотетическую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синокавказскую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макросемью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Большинство чеченцев принадлежат к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шафиитскому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мазхабу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суннизма.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Суфийский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 ислам среди чеченцев представлен двумя 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тарикатами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1" u="none" strike="noStrike" kern="1200" dirty="0" smtClean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Кроме 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религии для чеченцев огромное значение имеет этический кодекс чести «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Къонахалла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». По убеждению самих чеченцев, «</a:t>
            </a:r>
            <a:r>
              <a:rPr lang="ru-RU" sz="2000" b="0" i="1" u="none" strike="noStrike" kern="1200" dirty="0" err="1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Къонахалла</a:t>
            </a:r>
            <a:r>
              <a:rPr lang="ru-RU" sz="2000" b="0" i="1" u="none" strike="noStrike" kern="1200" dirty="0">
                <a:ln>
                  <a:noFill/>
                </a:ln>
                <a:solidFill>
                  <a:srgbClr val="663300"/>
                </a:solidFill>
                <a:latin typeface="Arial" pitchFamily="18"/>
                <a:ea typeface="MS Gothic" pitchFamily="2"/>
                <a:cs typeface="Tahoma" pitchFamily="2"/>
              </a:rPr>
              <a:t>» — это универсальный кодекс поведения для любого мужчины, независимо от того мусульманин он или нет. Практически в нём отражены все нравственные нормы, которыми обладает верующий человек и достойные сын своего народа.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1" u="none" strike="noStrike" kern="1200" dirty="0">
              <a:ln>
                <a:noFill/>
              </a:ln>
              <a:solidFill>
                <a:srgbClr val="663300"/>
              </a:solidFill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dirty="0">
              <a:ln>
                <a:noFill/>
              </a:ln>
              <a:latin typeface="Arial" pitchFamily="18"/>
              <a:ea typeface="MS Gothic" pitchFamily="2"/>
              <a:cs typeface="Tahoma" pitchFamily="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100840" y="900000"/>
            <a:ext cx="4619160" cy="6095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672120"/>
            <a:ext cx="8607960" cy="11721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ru-RU" i="1" dirty="0" smtClean="0">
                <a:solidFill>
                  <a:srgbClr val="800000"/>
                </a:solidFill>
              </a:rPr>
              <a:t>Вывод:</a:t>
            </a:r>
            <a:endParaRPr lang="ru-RU" i="1" dirty="0">
              <a:solidFill>
                <a:srgbClr val="800000"/>
              </a:solidFill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20000" y="1800000"/>
            <a:ext cx="860796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r>
              <a:rPr lang="ru-RU" i="1">
                <a:solidFill>
                  <a:srgbClr val="800000"/>
                </a:solidFill>
              </a:rPr>
              <a:t>Северный Кавказ — это неотъемлемая часть России, народы которого имеют свою богатую историю, традиции, верования, языки и гордятся своим народным достоянием.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unburs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400</Words>
  <Application>Microsoft Office PowerPoint</Application>
  <PresentationFormat>Произвольный</PresentationFormat>
  <Paragraphs>40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Обычный</vt:lpstr>
      <vt:lpstr>Sunburst</vt:lpstr>
      <vt:lpstr>Народы Северного Кавказа</vt:lpstr>
      <vt:lpstr>Цель презентации:</vt:lpstr>
      <vt:lpstr>Слайд 3</vt:lpstr>
      <vt:lpstr>Адыги</vt:lpstr>
      <vt:lpstr>Ингуши</vt:lpstr>
      <vt:lpstr>Аварцы</vt:lpstr>
      <vt:lpstr>Слайд 7</vt:lpstr>
      <vt:lpstr>Осетины</vt:lpstr>
      <vt:lpstr>Чеченцы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Народы Северного Кавказа</dc:title>
  <dc:creator>Пользователь</dc:creator>
  <cp:lastModifiedBy>123</cp:lastModifiedBy>
  <cp:revision>6</cp:revision>
  <dcterms:created xsi:type="dcterms:W3CDTF">2012-11-28T19:25:13Z</dcterms:created>
  <dcterms:modified xsi:type="dcterms:W3CDTF">2014-10-06T15:20:44Z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478536</vt:lpwstr>
  </property>
  <property fmtid="{D5CDD505-2E9C-101B-9397-08002B2CF9AE}" name="NXPowerLiteSettings" pid="3">
    <vt:lpwstr>F7200358026400</vt:lpwstr>
  </property>
  <property fmtid="{D5CDD505-2E9C-101B-9397-08002B2CF9AE}" name="NXPowerLiteVersion" pid="4">
    <vt:lpwstr>D5.1.3</vt:lpwstr>
  </property>
</Properties>
</file>