
<file path=[Content_Types].xml><?xml version="1.0" encoding="utf-8"?>
<Types xmlns="http://schemas.openxmlformats.org/package/2006/content-types"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15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Layout+xml" PartName="/ppt/slideLayouts/slideLayout1.xml"/>
  <Override ContentType="application/vnd.openxmlformats-officedocument.extended-properties+xml" PartName="/docProps/app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Default ContentType="image/gif" Extension="gif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package.core-properties+xml" PartName="/docProps/core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6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9EA86-67FF-40BD-8ECE-72EF55331F46}" type="datetimeFigureOut">
              <a:rPr lang="ru-RU" smtClean="0"/>
              <a:pPr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29371-BBF6-4881-BF64-DD4A74373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2500329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chemeClr val="tx2"/>
                </a:solidFill>
              </a:rPr>
              <a:t>Классный час </a:t>
            </a:r>
            <a:r>
              <a:rPr lang="ru-RU" sz="5400" b="1" dirty="0" smtClean="0">
                <a:solidFill>
                  <a:schemeClr val="tx2"/>
                </a:solidFill>
              </a:rPr>
              <a:t/>
            </a:r>
            <a:br>
              <a:rPr lang="ru-RU" sz="5400" b="1" dirty="0" smtClean="0">
                <a:solidFill>
                  <a:schemeClr val="tx2"/>
                </a:solidFill>
              </a:rPr>
            </a:br>
            <a:r>
              <a:rPr lang="ru-RU" sz="5400" b="1" dirty="0" smtClean="0">
                <a:solidFill>
                  <a:schemeClr val="tx2"/>
                </a:solidFill>
              </a:rPr>
              <a:t>"</a:t>
            </a:r>
            <a:r>
              <a:rPr lang="ru-RU" sz="5400" b="1" dirty="0">
                <a:solidFill>
                  <a:schemeClr val="tx2"/>
                </a:solidFill>
              </a:rPr>
              <a:t>Наши права и наши обязанности"</a:t>
            </a:r>
            <a:r>
              <a:rPr lang="ru-RU" sz="5400" dirty="0">
                <a:solidFill>
                  <a:schemeClr val="tx2"/>
                </a:solidFill>
              </a:rPr>
              <a:t> </a:t>
            </a:r>
            <a:br>
              <a:rPr lang="ru-RU" sz="5400" dirty="0">
                <a:solidFill>
                  <a:schemeClr val="tx2"/>
                </a:solidFill>
              </a:rPr>
            </a:br>
            <a:endParaRPr lang="ru-RU" sz="540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baby15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429000"/>
            <a:ext cx="3786214" cy="2621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3600" b="1" dirty="0"/>
              <a:t>Что люди могут делать и чего не могут?</a:t>
            </a:r>
          </a:p>
          <a:p>
            <a:pPr lvl="0"/>
            <a:r>
              <a:rPr lang="ru-RU" sz="3600" b="1" dirty="0"/>
              <a:t>Что они обязаны делать и чего не обязаны</a:t>
            </a:r>
          </a:p>
          <a:p>
            <a:pPr lvl="0"/>
            <a:r>
              <a:rPr lang="ru-RU" sz="3600" b="1" dirty="0"/>
              <a:t>На что они имеют право и на что не имеют?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744" y="4643445"/>
            <a:ext cx="1309690" cy="17025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Конвенции «О правах ребенка»</a:t>
            </a:r>
          </a:p>
        </p:txBody>
      </p:sp>
      <p:pic>
        <p:nvPicPr>
          <p:cNvPr id="4" name="Содержимое 3" descr="progr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3" y="3929066"/>
            <a:ext cx="2252126" cy="27146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konvenzi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142984"/>
            <a:ext cx="3556000" cy="548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Наши права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Право на жизнь</a:t>
            </a:r>
          </a:p>
          <a:p>
            <a:pPr lvl="0"/>
            <a:r>
              <a:rPr lang="ru-RU" dirty="0"/>
              <a:t>Право на имя при рождении</a:t>
            </a:r>
          </a:p>
          <a:p>
            <a:pPr lvl="0"/>
            <a:r>
              <a:rPr lang="ru-RU" dirty="0"/>
              <a:t>Право на медицинскую помощь</a:t>
            </a:r>
          </a:p>
          <a:p>
            <a:pPr lvl="0"/>
            <a:r>
              <a:rPr lang="ru-RU" dirty="0"/>
              <a:t>Право на образование</a:t>
            </a:r>
          </a:p>
          <a:p>
            <a:pPr lvl="0"/>
            <a:r>
              <a:rPr lang="ru-RU" dirty="0"/>
              <a:t>Право на отдых и досуг</a:t>
            </a:r>
          </a:p>
          <a:p>
            <a:pPr lvl="0"/>
            <a:r>
              <a:rPr lang="ru-RU" dirty="0"/>
              <a:t>Право иметь имущество</a:t>
            </a:r>
          </a:p>
          <a:p>
            <a:pPr lvl="0"/>
            <a:r>
              <a:rPr lang="ru-RU" dirty="0"/>
              <a:t>Право свободно выражать свои взгляды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Право на свободное перемещение</a:t>
            </a:r>
          </a:p>
          <a:p>
            <a:pPr lvl="0"/>
            <a:r>
              <a:rPr lang="ru-RU" dirty="0"/>
              <a:t>Право на заботу и воспитание родителями</a:t>
            </a:r>
          </a:p>
          <a:p>
            <a:pPr lvl="0"/>
            <a:r>
              <a:rPr lang="ru-RU" dirty="0"/>
              <a:t> Право на всестороннее развитие и уважение человеческого достоинства</a:t>
            </a:r>
          </a:p>
          <a:p>
            <a:pPr lvl="0"/>
            <a:r>
              <a:rPr lang="ru-RU" dirty="0"/>
              <a:t>Право на личную жизнь, семейную жизнь, неприкосновенность жилища, тайну переписки</a:t>
            </a:r>
          </a:p>
          <a:p>
            <a:endParaRPr lang="ru-RU" dirty="0"/>
          </a:p>
        </p:txBody>
      </p:sp>
      <p:pic>
        <p:nvPicPr>
          <p:cNvPr id="6" name="Рисунок 5" descr="4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2330" y="214290"/>
            <a:ext cx="1571639" cy="142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Наши обязанности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Уважать права, честь и достоинство </a:t>
            </a: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всех </a:t>
            </a:r>
            <a:r>
              <a:rPr lang="ru-RU" dirty="0"/>
              <a:t>участников;</a:t>
            </a:r>
          </a:p>
          <a:p>
            <a:r>
              <a:rPr lang="ru-RU" dirty="0" smtClean="0"/>
              <a:t>Прилежно </a:t>
            </a:r>
            <a:r>
              <a:rPr lang="ru-RU" dirty="0"/>
              <a:t>учиться;</a:t>
            </a:r>
          </a:p>
          <a:p>
            <a:r>
              <a:rPr lang="ru-RU" dirty="0" smtClean="0"/>
              <a:t>Иметь </a:t>
            </a:r>
            <a:r>
              <a:rPr lang="ru-RU" dirty="0"/>
              <a:t>аккуратный вид;</a:t>
            </a:r>
          </a:p>
          <a:p>
            <a:r>
              <a:rPr lang="ru-RU" dirty="0" smtClean="0"/>
              <a:t>Соблюдать </a:t>
            </a:r>
            <a:r>
              <a:rPr lang="ru-RU" dirty="0"/>
              <a:t>правила техники безопасности;</a:t>
            </a:r>
          </a:p>
          <a:p>
            <a:r>
              <a:rPr lang="ru-RU" dirty="0" smtClean="0"/>
              <a:t>Беречь </a:t>
            </a:r>
            <a:r>
              <a:rPr lang="ru-RU" dirty="0"/>
              <a:t>школьное здание, оборудование;</a:t>
            </a:r>
          </a:p>
          <a:p>
            <a:r>
              <a:rPr lang="ru-RU" dirty="0" smtClean="0"/>
              <a:t>Придерживаться </a:t>
            </a:r>
            <a:r>
              <a:rPr lang="ru-RU" dirty="0"/>
              <a:t>общепринятых правил поведения;</a:t>
            </a:r>
          </a:p>
          <a:p>
            <a:r>
              <a:rPr lang="ru-RU" dirty="0" smtClean="0"/>
              <a:t>Умножать </a:t>
            </a:r>
            <a:r>
              <a:rPr lang="ru-RU" dirty="0"/>
              <a:t>и развивать лучшие традиции коллектива, беречь честь школы.</a:t>
            </a:r>
          </a:p>
          <a:p>
            <a:endParaRPr lang="ru-RU" dirty="0"/>
          </a:p>
        </p:txBody>
      </p:sp>
      <p:pic>
        <p:nvPicPr>
          <p:cNvPr id="5" name="Рисунок 4" descr="46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5206" y="357166"/>
            <a:ext cx="1643729" cy="17145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Игра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i="1" dirty="0"/>
              <a:t>Разминка. </a:t>
            </a:r>
            <a:endParaRPr lang="ru-RU" b="1" i="1" dirty="0" smtClean="0"/>
          </a:p>
          <a:p>
            <a:r>
              <a:rPr lang="ru-RU" b="1" i="1" dirty="0" smtClean="0"/>
              <a:t>Разгадать </a:t>
            </a:r>
            <a:r>
              <a:rPr lang="ru-RU" b="1" i="1" dirty="0"/>
              <a:t>анаграммы:</a:t>
            </a:r>
            <a:endParaRPr lang="ru-RU" dirty="0"/>
          </a:p>
          <a:p>
            <a:r>
              <a:rPr lang="ru-RU" dirty="0"/>
              <a:t>Н О К Е В Н И Ц Я </a:t>
            </a:r>
            <a:r>
              <a:rPr lang="ru-RU" dirty="0" smtClean="0"/>
              <a:t> </a:t>
            </a:r>
          </a:p>
          <a:p>
            <a:r>
              <a:rPr lang="ru-RU" dirty="0" smtClean="0"/>
              <a:t>Г </a:t>
            </a:r>
            <a:r>
              <a:rPr lang="ru-RU" dirty="0"/>
              <a:t>О У С А Р Д Т С О В</a:t>
            </a:r>
          </a:p>
          <a:p>
            <a:r>
              <a:rPr lang="ru-RU" dirty="0"/>
              <a:t>И Ж З Н Ь , </a:t>
            </a:r>
            <a:endParaRPr lang="ru-RU" dirty="0" smtClean="0"/>
          </a:p>
          <a:p>
            <a:r>
              <a:rPr lang="ru-RU" dirty="0" smtClean="0"/>
              <a:t>Р </a:t>
            </a:r>
            <a:r>
              <a:rPr lang="ru-RU" dirty="0"/>
              <a:t>Б О А З О А В И Н Е.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/>
              <a:t>Ответы:</a:t>
            </a:r>
          </a:p>
          <a:p>
            <a:r>
              <a:rPr lang="ru-RU" dirty="0" smtClean="0"/>
              <a:t>Конвенция</a:t>
            </a:r>
          </a:p>
          <a:p>
            <a:r>
              <a:rPr lang="ru-RU" dirty="0" smtClean="0"/>
              <a:t>Государство</a:t>
            </a:r>
          </a:p>
          <a:p>
            <a:r>
              <a:rPr lang="ru-RU" dirty="0" smtClean="0"/>
              <a:t>Жизнь</a:t>
            </a:r>
          </a:p>
          <a:p>
            <a:r>
              <a:rPr lang="ru-RU" dirty="0" smtClean="0"/>
              <a:t>Образование</a:t>
            </a:r>
            <a:endParaRPr lang="ru-RU" dirty="0"/>
          </a:p>
        </p:txBody>
      </p:sp>
      <p:pic>
        <p:nvPicPr>
          <p:cNvPr id="6" name="Рисунок 5" descr="44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2330" y="3929066"/>
            <a:ext cx="1690692" cy="2336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«Счастливый случай»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1 категория: Права и обязанности.</a:t>
            </a:r>
          </a:p>
          <a:p>
            <a:r>
              <a:rPr lang="ru-RU" dirty="0"/>
              <a:t> 2 категория: Правовой словарь.</a:t>
            </a:r>
          </a:p>
          <a:p>
            <a:r>
              <a:rPr lang="ru-RU" dirty="0"/>
              <a:t> 3 категория: Цифры и факты.</a:t>
            </a:r>
          </a:p>
          <a:p>
            <a:r>
              <a:rPr lang="ru-RU" dirty="0"/>
              <a:t> 4 категория: Пословицы.</a:t>
            </a:r>
          </a:p>
          <a:p>
            <a:r>
              <a:rPr lang="ru-RU" dirty="0"/>
              <a:t> 5 категория: Сказки.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В каждой категории 5 вопросов. Цена вопросов: 100, 200, 300, 400, 500 баллов.</a:t>
            </a:r>
          </a:p>
          <a:p>
            <a:r>
              <a:rPr lang="ru-RU" dirty="0"/>
              <a:t>Команды имеют право выбрать в 5 категориях любой из 5 вопросов.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45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4810" y="4714884"/>
            <a:ext cx="1357322" cy="1986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1 категория: Права и обязанности.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100. Действия в соответствии с законом. </a:t>
            </a:r>
          </a:p>
          <a:p>
            <a:r>
              <a:rPr lang="ru-RU" dirty="0"/>
              <a:t> 200. Законные возможности. </a:t>
            </a:r>
          </a:p>
          <a:p>
            <a:r>
              <a:rPr lang="ru-RU" dirty="0"/>
              <a:t> 300. Люди, связанные родством, имущественными и неимущественными правами и обязанностями. </a:t>
            </a:r>
          </a:p>
          <a:p>
            <a:r>
              <a:rPr lang="ru-RU" dirty="0"/>
              <a:t> 400. То, что человек хочет, но без этого он может обойтись. </a:t>
            </a:r>
          </a:p>
          <a:p>
            <a:r>
              <a:rPr lang="ru-RU" dirty="0"/>
              <a:t> 500. То, что человеку очень нужно, он без этого не может обойтись.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2 категория: Правовой словарь.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100. Человек, принадлежащий к постоянному населению государства. </a:t>
            </a:r>
          </a:p>
          <a:p>
            <a:r>
              <a:rPr lang="ru-RU" dirty="0"/>
              <a:t> 200. Человек, которому ещё не исполнилось 18 лет. </a:t>
            </a:r>
          </a:p>
          <a:p>
            <a:r>
              <a:rPr lang="ru-RU" dirty="0"/>
              <a:t> 300. Открытое столкновение. </a:t>
            </a:r>
          </a:p>
          <a:p>
            <a:r>
              <a:rPr lang="ru-RU" dirty="0"/>
              <a:t> 400. Норма, поддерживаемая государством. </a:t>
            </a:r>
          </a:p>
          <a:p>
            <a:r>
              <a:rPr lang="ru-RU" dirty="0"/>
              <a:t> 500. Законная мера, применяемая к правонарушителю за преступление или проступок.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74638"/>
            <a:ext cx="7329510" cy="1143000"/>
          </a:xfrm>
        </p:spPr>
        <p:txBody>
          <a:bodyPr/>
          <a:lstStyle/>
          <a:p>
            <a:r>
              <a:rPr lang="ru-RU" b="1" dirty="0"/>
              <a:t>3 категория: Цифры и факты.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100. Какое образование ты должен получить бесплатно по Конвенции? </a:t>
            </a:r>
          </a:p>
          <a:p>
            <a:r>
              <a:rPr lang="ru-RU" dirty="0"/>
              <a:t> 200. Какое образование ты должен получить бесплатно по </a:t>
            </a:r>
            <a:r>
              <a:rPr lang="ru-RU" dirty="0" smtClean="0"/>
              <a:t>Конституции? </a:t>
            </a:r>
            <a:endParaRPr lang="ru-RU" dirty="0"/>
          </a:p>
          <a:p>
            <a:r>
              <a:rPr lang="ru-RU" dirty="0"/>
              <a:t> 300. Гражданство родителей определяет гражданство ребёнка до какого возраста?</a:t>
            </a:r>
          </a:p>
          <a:p>
            <a:r>
              <a:rPr lang="ru-RU" dirty="0" smtClean="0"/>
              <a:t>400</a:t>
            </a:r>
            <a:r>
              <a:rPr lang="ru-RU" dirty="0"/>
              <a:t>. С какого возраста, ребёнок подлежит уголовной ответственности за некоторые уголовные преступления?</a:t>
            </a:r>
          </a:p>
          <a:p>
            <a:r>
              <a:rPr lang="ru-RU" dirty="0" smtClean="0"/>
              <a:t>500</a:t>
            </a:r>
            <a:r>
              <a:rPr lang="ru-RU" dirty="0"/>
              <a:t>. С какого возраста ребёнок несёт уголовную ответственность за любые преступления?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13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3" y="428604"/>
            <a:ext cx="1307314" cy="10125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Релаксация.</a:t>
            </a:r>
            <a:r>
              <a:rPr lang="ru-RU" dirty="0"/>
              <a:t> </a:t>
            </a:r>
          </a:p>
        </p:txBody>
      </p:sp>
      <p:pic>
        <p:nvPicPr>
          <p:cNvPr id="4" name="Содержимое 3" descr="cartoon-wallpaper-1920x1200-10010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285860"/>
            <a:ext cx="8201688" cy="51260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b="1" dirty="0"/>
              <a:t>4 категория: Пословицы.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100. Закончи пословицу: Украсть – в беду </a:t>
            </a:r>
            <a:r>
              <a:rPr lang="ru-RU" dirty="0" smtClean="0"/>
              <a:t>…</a:t>
            </a:r>
            <a:endParaRPr lang="ru-RU" dirty="0"/>
          </a:p>
          <a:p>
            <a:r>
              <a:rPr lang="ru-RU" dirty="0"/>
              <a:t> 200. Закончи пословицу: Не воровством добывают деньги, а </a:t>
            </a:r>
            <a:r>
              <a:rPr lang="ru-RU" dirty="0" smtClean="0"/>
              <a:t>…</a:t>
            </a:r>
            <a:endParaRPr lang="ru-RU" dirty="0"/>
          </a:p>
          <a:p>
            <a:r>
              <a:rPr lang="ru-RU" dirty="0"/>
              <a:t> 300. Закончи пословицу: Легко воровать, да тяжело </a:t>
            </a:r>
            <a:r>
              <a:rPr lang="ru-RU" dirty="0" smtClean="0"/>
              <a:t>…</a:t>
            </a:r>
            <a:endParaRPr lang="ru-RU" dirty="0"/>
          </a:p>
          <a:p>
            <a:r>
              <a:rPr lang="ru-RU" dirty="0"/>
              <a:t> 400. Закончи пословицу: Хоть с умом воровать, а беды </a:t>
            </a:r>
            <a:r>
              <a:rPr lang="ru-RU" dirty="0" smtClean="0"/>
              <a:t>…</a:t>
            </a:r>
            <a:endParaRPr lang="ru-RU" dirty="0"/>
          </a:p>
          <a:p>
            <a:r>
              <a:rPr lang="ru-RU" dirty="0"/>
              <a:t> 500. Закончи пословицу: Возможность украсть создаёт </a:t>
            </a:r>
            <a:r>
              <a:rPr lang="ru-RU" dirty="0" smtClean="0"/>
              <a:t>…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571480"/>
            <a:ext cx="1143008" cy="10243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5 категория: Сказки.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100. Кто по отношению к кому в сказке “Волк и семеро козлят” нарушает право на жизнь? </a:t>
            </a:r>
          </a:p>
          <a:p>
            <a:r>
              <a:rPr lang="ru-RU" dirty="0"/>
              <a:t> 200. Кто кого в сказке “Красная шапочка” подвергал жестокому, бесчеловечному обращению? </a:t>
            </a:r>
          </a:p>
          <a:p>
            <a:r>
              <a:rPr lang="ru-RU" dirty="0"/>
              <a:t> 300. Кто кого в сказке “Лиса и заяц” лишил права владеть имуществом? </a:t>
            </a:r>
          </a:p>
          <a:p>
            <a:r>
              <a:rPr lang="ru-RU" dirty="0"/>
              <a:t> 400. Кто кого в сказке “Золотой ключик” лишил имущества? </a:t>
            </a:r>
          </a:p>
          <a:p>
            <a:r>
              <a:rPr lang="ru-RU" dirty="0"/>
              <a:t> 500. Кто кого в сказке “</a:t>
            </a:r>
            <a:r>
              <a:rPr lang="ru-RU" dirty="0" err="1"/>
              <a:t>Дюймовочка</a:t>
            </a:r>
            <a:r>
              <a:rPr lang="ru-RU" dirty="0"/>
              <a:t>” держал в подневольном состоянии?  </a:t>
            </a:r>
          </a:p>
          <a:p>
            <a:endParaRPr lang="ru-RU" dirty="0"/>
          </a:p>
        </p:txBody>
      </p:sp>
      <p:pic>
        <p:nvPicPr>
          <p:cNvPr id="4" name="Рисунок 3" descr="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42852"/>
            <a:ext cx="833439" cy="1436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Подведение итогов игры</a:t>
            </a:r>
            <a:endParaRPr lang="ru-RU" b="1" dirty="0"/>
          </a:p>
        </p:txBody>
      </p:sp>
      <p:pic>
        <p:nvPicPr>
          <p:cNvPr id="6" name="Содержимое 5" descr="01378380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4876" y="2071678"/>
            <a:ext cx="3105168" cy="3178518"/>
          </a:xfrm>
        </p:spPr>
      </p:pic>
      <p:pic>
        <p:nvPicPr>
          <p:cNvPr id="7" name="Рисунок 6" descr="i135620495_64094_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500174"/>
            <a:ext cx="3476645" cy="40382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up61633-823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214422"/>
            <a:ext cx="5999896" cy="49109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616</Words>
  <Application>Microsoft Office PowerPoint</Application>
  <PresentationFormat>Экран (4:3)</PresentationFormat>
  <Paragraphs>78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Классный час  "Наши права и наши обязанности"  </vt:lpstr>
      <vt:lpstr>Слайд 2</vt:lpstr>
      <vt:lpstr>Конвенции «О правах ребенка»</vt:lpstr>
      <vt:lpstr>Наши права</vt:lpstr>
      <vt:lpstr>Наши обязанности</vt:lpstr>
      <vt:lpstr>Игра</vt:lpstr>
      <vt:lpstr>«Счастливый случай»</vt:lpstr>
      <vt:lpstr>1 категория: Права и обязанности. </vt:lpstr>
      <vt:lpstr>2 категория: Правовой словарь. </vt:lpstr>
      <vt:lpstr>3 категория: Цифры и факты.</vt:lpstr>
      <vt:lpstr>Релаксация. </vt:lpstr>
      <vt:lpstr>4 категория: Пословицы. </vt:lpstr>
      <vt:lpstr>5 категория: Сказки. </vt:lpstr>
      <vt:lpstr>Подведение итогов игры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  "Наши права и наши обязанности"  </dc:title>
  <dc:creator>User</dc:creator>
  <cp:lastModifiedBy>admin</cp:lastModifiedBy>
  <cp:revision>8</cp:revision>
  <dcterms:created xsi:type="dcterms:W3CDTF">2011-11-29T16:15:15Z</dcterms:created>
  <dcterms:modified xsi:type="dcterms:W3CDTF">2014-03-02T10:23:13Z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404717</vt:lpwstr>
  </property>
  <property fmtid="{D5CDD505-2E9C-101B-9397-08002B2CF9AE}" name="NXPowerLiteSettings" pid="3">
    <vt:lpwstr>F7200358026400</vt:lpwstr>
  </property>
  <property fmtid="{D5CDD505-2E9C-101B-9397-08002B2CF9AE}" name="NXPowerLiteVersion" pid="4">
    <vt:lpwstr>D5.1.3</vt:lpwstr>
  </property>
</Properties>
</file>