
<file path=[Content_Types].xml><?xml version="1.0" encoding="utf-8"?>
<Types xmlns="http://schemas.openxmlformats.org/package/2006/content-types">
  <Override ContentType="application/vnd.openxmlformats-officedocument.presentationml.slide+xml" PartName="/ppt/slides/slide6.xml"/>
  <Override ContentType="application/vnd.openxmlformats-officedocument.presentationml.slide+xml" PartName="/ppt/slides/slide29.xml"/>
  <Override ContentType="application/vnd.openxmlformats-officedocument.presentationml.slide+xml" PartName="/ppt/slides/slide38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7.xml"/>
  <Override ContentType="application/vnd.openxmlformats-officedocument.presentationml.slide+xml" PartName="/ppt/slides/slide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6.xml"/>
  <Override ContentType="application/vnd.openxmlformats-officedocument.presentationml.slide+xml" PartName="/ppt/slides/slide2.xml"/>
  <Override ContentType="application/vnd.openxmlformats-officedocument.presentationml.slide+xml" PartName="/ppt/slides/slide16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theme+xml" PartName="/ppt/theme/theme1.xml"/>
  <Override ContentType="application/vnd.openxmlformats-officedocument.presentationml.slideLayout+xml" PartName="/ppt/slideLayouts/slideLayout2.xml"/>
  <Default ContentType="application/vnd.openxmlformats-package.relationships+xml" Extension="rels"/>
  <Default ContentType="application/xml" Extension="xml"/>
  <Override ContentType="application/vnd.openxmlformats-officedocument.presentationml.presentation.main+xml" PartName="/ppt/presentation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31.xml"/>
  <Override ContentType="application/vnd.openxmlformats-officedocument.presentationml.slide+xml" PartName="/ppt/slides/slide32.xml"/>
  <Override ContentType="application/vnd.openxmlformats-officedocument.presentationml.notesMaster+xml" PartName="/ppt/notesMasters/notesMaster1.xml"/>
  <Override ContentType="application/vnd.openxmlformats-officedocument.presentationml.slideLayout+xml" PartName="/ppt/slideLayouts/slideLayout1.xml"/>
  <Override ContentType="application/vnd.openxmlformats-officedocument.extended-properties+xml" PartName="/docProps/app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0.xml"/>
  <Default ContentType="image/gif" Extension="gif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viewProps+xml" PartName="/ppt/viewProps.xml"/>
  <Override ContentType="application/vnd.openxmlformats-officedocument.presentationml.slideLayout+xml" PartName="/ppt/slideLayouts/slideLayout9.xml"/>
  <Override ContentType="application/vnd.openxmlformats-package.core-properties+xml" PartName="/docProps/core.xml"/>
  <Override ContentType="application/vnd.openxmlformats-officedocument.presentationml.slide+xml" PartName="/ppt/slides/slide5.xml"/>
  <Override ContentType="application/vnd.openxmlformats-officedocument.presentationml.slide+xml" PartName="/ppt/slides/slide19.xml"/>
  <Override ContentType="application/vnd.openxmlformats-officedocument.presentationml.slide+xml" PartName="/ppt/slides/slide28.xml"/>
  <Override ContentType="application/vnd.openxmlformats-officedocument.presentationml.slide+xml" PartName="/ppt/slides/slide39.xml"/>
  <Override ContentType="application/vnd.openxmlformats-officedocument.presentationml.slideLayout+xml" PartName="/ppt/slideLayouts/slideLayout7.xml"/>
  <Default ContentType="image/png" Extension="png"/>
  <Override ContentType="application/vnd.openxmlformats-officedocument.presentationml.notesSlide+xml" PartName="/ppt/notesSlides/notesSlide1.xml"/>
  <Override ContentType="application/vnd.openxmlformats-officedocument.presentationml.slide+xml" PartName="/ppt/slides/slide3.xml"/>
  <Override ContentType="application/vnd.openxmlformats-officedocument.presentationml.slide+xml" PartName="/ppt/slides/slide17.xml"/>
  <Override ContentType="application/vnd.openxmlformats-officedocument.presentationml.slide+xml" PartName="/ppt/slides/slide26.xml"/>
  <Override ContentType="application/vnd.openxmlformats-officedocument.presentationml.slide+xml" PartName="/ppt/slides/slide37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5.xml"/>
  <Override ContentType="application/vnd.openxmlformats-officedocument.theme+xml" PartName="/ppt/theme/theme2.xml"/>
  <Override ContentType="application/vnd.openxmlformats-officedocument.presentationml.slide+xml" PartName="/ppt/slides/slide1.xml"/>
  <Override ContentType="application/vnd.openxmlformats-officedocument.presentationml.slide+xml" PartName="/ppt/slides/slide15.xml"/>
  <Override ContentType="application/vnd.openxmlformats-officedocument.presentationml.slide+xml" PartName="/ppt/slides/slide24.xml"/>
  <Override ContentType="application/vnd.openxmlformats-officedocument.presentationml.slide+xml" PartName="/ppt/slides/slide33.xml"/>
  <Override ContentType="application/vnd.openxmlformats-officedocument.presentationml.slide+xml" PartName="/ppt/slides/slide35.xml"/>
  <Override ContentType="application/vnd.openxmlformats-officedocument.presentationml.slideLayout+xml" PartName="/ppt/slideLayouts/slideLayout3.xml"/>
  <Default ContentType="image/jpeg" Extension="jpeg"/>
  <Override ContentType="application/vnd.openxmlformats-officedocument.custom-properties+xml" PartName="/docProps/custom.xml"/>
</Types>
</file>

<file path=_rels/.rels><?xml version="1.0" encoding="UTF-8" standalone="yes" ?><Relationships xmlns="http://schemas.openxmlformats.org/package/2006/relationships"><Relationship Id="rId3" Target="docProps/core.xml" Type="http://schemas.openxmlformats.org/package/2006/relationships/metadata/core-properties"/><Relationship Id="rId2" Target="docProps/thumbnail.jpeg" Type="http://schemas.openxmlformats.org/package/2006/relationships/metadata/thumbnail"/><Relationship Id="rId1" Target="ppt/presentation.xml" Type="http://schemas.openxmlformats.org/officeDocument/2006/relationships/officeDocument"/><Relationship Id="rId4" Target="docProps/app.xml" Type="http://schemas.openxmlformats.org/officeDocument/2006/relationships/extended-properties"/><Relationship Id="rId5" Target="docProps/custom.xml" Type="http://schemas.openxmlformats.org/officeDocument/2006/relationships/custom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9" r:id="rId1"/>
  </p:sldMasterIdLst>
  <p:notesMasterIdLst>
    <p:notesMasterId r:id="rId41"/>
  </p:notesMasterIdLst>
  <p:sldIdLst>
    <p:sldId id="316" r:id="rId2"/>
    <p:sldId id="256" r:id="rId3"/>
    <p:sldId id="317" r:id="rId4"/>
    <p:sldId id="318" r:id="rId5"/>
    <p:sldId id="333" r:id="rId6"/>
    <p:sldId id="314" r:id="rId7"/>
    <p:sldId id="335" r:id="rId8"/>
    <p:sldId id="334" r:id="rId9"/>
    <p:sldId id="336" r:id="rId10"/>
    <p:sldId id="320" r:id="rId11"/>
    <p:sldId id="321" r:id="rId12"/>
    <p:sldId id="323" r:id="rId13"/>
    <p:sldId id="356" r:id="rId14"/>
    <p:sldId id="342" r:id="rId15"/>
    <p:sldId id="343" r:id="rId16"/>
    <p:sldId id="344" r:id="rId17"/>
    <p:sldId id="337" r:id="rId18"/>
    <p:sldId id="338" r:id="rId19"/>
    <p:sldId id="353" r:id="rId20"/>
    <p:sldId id="339" r:id="rId21"/>
    <p:sldId id="324" r:id="rId22"/>
    <p:sldId id="325" r:id="rId23"/>
    <p:sldId id="357" r:id="rId24"/>
    <p:sldId id="345" r:id="rId25"/>
    <p:sldId id="331" r:id="rId26"/>
    <p:sldId id="354" r:id="rId27"/>
    <p:sldId id="257" r:id="rId28"/>
    <p:sldId id="346" r:id="rId29"/>
    <p:sldId id="351" r:id="rId30"/>
    <p:sldId id="350" r:id="rId31"/>
    <p:sldId id="349" r:id="rId32"/>
    <p:sldId id="286" r:id="rId33"/>
    <p:sldId id="352" r:id="rId34"/>
    <p:sldId id="277" r:id="rId35"/>
    <p:sldId id="285" r:id="rId36"/>
    <p:sldId id="310" r:id="rId37"/>
    <p:sldId id="355" r:id="rId38"/>
    <p:sldId id="347" r:id="rId39"/>
    <p:sldId id="341" r:id="rId40"/>
  </p:sldIdLst>
  <p:sldSz cx="9144000" cy="6858000" type="screen4x3"/>
  <p:notesSz cx="6858000" cy="9144000"/>
  <p:defaultTextStyle>
    <a:defPPr>
      <a:defRPr lang="ru-RU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  <a:srgbClr val="800080"/>
    <a:srgbClr val="FFFF00"/>
    <a:srgbClr val="996633"/>
    <a:srgbClr val="663300"/>
    <a:srgbClr val="FF0000"/>
    <a:srgbClr val="009999"/>
    <a:srgbClr val="FF99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02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0" d="100"/>
          <a:sy n="60" d="100"/>
        </p:scale>
        <p:origin x="-2490" y="-7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4675D78E-2EF8-4DD1-84BF-51DBCD179953}" type="datetimeFigureOut">
              <a:rPr lang="ru-RU"/>
              <a:pPr>
                <a:defRPr/>
              </a:pPr>
              <a:t>18.11.2014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0FC5F1B4-F1D7-4F67-BF8B-F82DADD3E0C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4403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51B54AC-3306-4716-83EA-7D78C2103EE7}" type="slidenum">
              <a:rPr lang="ru-RU" smtClean="0"/>
              <a:pPr/>
              <a:t>36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5F7F3A-BA9C-4E9A-84EB-DD2C9BDEF79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3C61B1-72CE-4739-839E-0A2A50F37B9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8F91B3-AA14-4271-80F7-6A5B95174AD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05A148-B993-40ED-99DF-B438658CD2B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02668A-8F72-4861-9CF3-842A685BA50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1C863B-216B-40E9-9DE6-92093B4BDD4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971F19-F896-4BE7-B81B-2D5C6ED7FA2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827505-0DE6-4CCC-A00A-1C81FD30A90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1DB2A4-B6FF-4795-90A9-83392BD2BD3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1E1F8A-A268-408E-8A49-0EE0A413AAC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98AFBE-CA88-4A6D-9BAD-C088F71F391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2390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2390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239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E644E7D5-2C8B-4326-B147-0BE644CD6AA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://ru.wikipedia.org/wiki/%D0%98%D1%81%D0%BB%D0%B0%D0%BD%D0%B4%D1%81%D0%BA%D0%B8%D0%B9_%D1%8F%D0%B7%D1%8B%D0%BA" TargetMode="External"/><Relationship Id="rId13" Type="http://schemas.openxmlformats.org/officeDocument/2006/relationships/hyperlink" Target="http://ru.wikipedia.org/wiki/%D0%9A%D0%BE%D1%80%D0%B5%D0%B9%D1%81%D0%BA%D0%B8%D0%B9_%D1%8F%D0%B7%D1%8B%D0%BA" TargetMode="External"/><Relationship Id="rId18" Type="http://schemas.openxmlformats.org/officeDocument/2006/relationships/hyperlink" Target="http://ru.wikipedia.org/wiki/%D0%A1%D0%B0%D0%BD%D1%81%D0%BA%D1%80%D0%B8%D1%82" TargetMode="External"/><Relationship Id="rId3" Type="http://schemas.openxmlformats.org/officeDocument/2006/relationships/hyperlink" Target="http://ru.wikipedia.org/wiki/%D0%9A%D0%B8%D1%82%D0%B0%D0%B9%D1%81%D0%BA%D0%B8%D0%B9_%D1%8F%D0%B7%D1%8B%D0%BA" TargetMode="External"/><Relationship Id="rId21" Type="http://schemas.openxmlformats.org/officeDocument/2006/relationships/image" Target="../media/image10.gif"/><Relationship Id="rId7" Type="http://schemas.openxmlformats.org/officeDocument/2006/relationships/hyperlink" Target="http://ru.wikipedia.org/wiki/%D0%98%D1%82%D0%B0%D0%BB%D1%8C%D1%8F%D0%BD%D1%81%D0%BA%D0%B8%D0%B9_%D1%8F%D0%B7%D1%8B%D0%BA" TargetMode="External"/><Relationship Id="rId12" Type="http://schemas.openxmlformats.org/officeDocument/2006/relationships/hyperlink" Target="http://ru.wikipedia.org/wiki/%D0%92%D0%B0%D0%BB%D0%BB%D0%B8%D0%B9%D1%81%D0%BA%D0%B8%D0%B9_%D1%8F%D0%B7%D1%8B%D0%BA" TargetMode="External"/><Relationship Id="rId17" Type="http://schemas.openxmlformats.org/officeDocument/2006/relationships/hyperlink" Target="http://ru.wikipedia.org/wiki/%D0%90%D0%BB%D0%B1%D0%B0%D0%BD%D1%81%D0%BA%D0%B8%D0%B9_%D1%8F%D0%B7%D1%8B%D0%BA" TargetMode="External"/><Relationship Id="rId2" Type="http://schemas.openxmlformats.org/officeDocument/2006/relationships/hyperlink" Target="http://ru.wikipedia.org/wiki/%D0%90%D0%BD%D0%B3%D0%BB%D0%B8%D0%B9%D1%81%D0%BA%D0%B8%D0%B9_%D1%8F%D0%B7%D1%8B%D0%BA" TargetMode="External"/><Relationship Id="rId16" Type="http://schemas.openxmlformats.org/officeDocument/2006/relationships/hyperlink" Target="http://ru.wikipedia.org/wiki/%D0%98%D1%81%D0%BF%D0%B0%D0%BD%D1%81%D0%BA%D0%B8%D0%B9_%D1%8F%D0%B7%D1%8B%D0%BA" TargetMode="External"/><Relationship Id="rId20" Type="http://schemas.openxmlformats.org/officeDocument/2006/relationships/hyperlink" Target="http://ru.wikipedia.org/wiki/%D0%93%D1%80%D0%B5%D1%87%D0%B5%D1%81%D0%BA%D0%B8%D0%B9_%D1%8F%D0%B7%D1%8B%D0%BA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ru.wikipedia.org/wiki/%D0%9F%D0%B5%D1%80%D1%81%D0%B8%D0%B4%D1%81%D0%BA%D0%B8%D0%B9_%D1%8F%D0%B7%D1%8B%D0%BA" TargetMode="External"/><Relationship Id="rId11" Type="http://schemas.openxmlformats.org/officeDocument/2006/relationships/hyperlink" Target="http://ru.wikipedia.org/wiki/%D0%92%D1%8C%D0%B5%D1%82%D0%BD%D0%B0%D0%BC%D1%81%D0%BA%D0%B8%D0%B9_%D1%8F%D0%B7%D1%8B%D0%BA" TargetMode="External"/><Relationship Id="rId5" Type="http://schemas.openxmlformats.org/officeDocument/2006/relationships/hyperlink" Target="http://ru.wikipedia.org/wiki/%D0%A4%D1%80%D0%B0%D0%BD%D1%86%D1%83%D0%B7%D1%81%D0%BA%D0%B8%D0%B9_%D1%8F%D0%B7%D1%8B%D0%BA" TargetMode="External"/><Relationship Id="rId15" Type="http://schemas.openxmlformats.org/officeDocument/2006/relationships/hyperlink" Target="http://ru.wikipedia.org/wiki/%D0%A1%D0%BB%D0%BE%D0%B2%D0%B0%D1%86%D0%BA%D0%B8%D0%B9_%D1%8F%D0%B7%D1%8B%D0%BA" TargetMode="External"/><Relationship Id="rId10" Type="http://schemas.openxmlformats.org/officeDocument/2006/relationships/hyperlink" Target="http://ru.wikipedia.org/wiki/%D0%98%D0%B2%D1%80%D0%B8%D1%82" TargetMode="External"/><Relationship Id="rId19" Type="http://schemas.openxmlformats.org/officeDocument/2006/relationships/hyperlink" Target="http://ru.wikipedia.org/wiki/%D0%AF%D0%BF%D0%BE%D0%BD%D0%B8%D1%8F" TargetMode="External"/><Relationship Id="rId4" Type="http://schemas.openxmlformats.org/officeDocument/2006/relationships/hyperlink" Target="http://ru.wikipedia.org/wiki/%D0%A7%D0%B5%D1%88%D1%81%D0%BA%D0%B8%D0%B9_%D1%8F%D0%B7%D1%8B%D0%BA" TargetMode="External"/><Relationship Id="rId9" Type="http://schemas.openxmlformats.org/officeDocument/2006/relationships/hyperlink" Target="http://ru.wikipedia.org/wiki/%D0%9F%D0%BE%D1%80%D1%82%D1%83%D0%B3%D0%B0%D0%BB%D1%8C%D1%81%D0%BA%D0%B8%D0%B9_%D1%8F%D0%B7%D1%8B%D0%BA" TargetMode="External"/><Relationship Id="rId14" Type="http://schemas.openxmlformats.org/officeDocument/2006/relationships/hyperlink" Target="http://ru.wikipedia.org/wiki/%D0%9F%D0%BE%D0%BB%D1%8C%D1%81%D0%BA%D0%B8%D0%B9_%D1%8F%D0%B7%D1%8B%D0%BA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gif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 ?><Relationships xmlns="http://schemas.openxmlformats.org/package/2006/relationships"><Relationship Id="rId3" Target="../media/image34.jpeg" Type="http://schemas.openxmlformats.org/officeDocument/2006/relationships/image"/><Relationship Id="rId7" Target="../media/image38.jpeg" Type="http://schemas.openxmlformats.org/officeDocument/2006/relationships/image"/><Relationship Id="rId2" Target="../media/image33.jpeg" Type="http://schemas.openxmlformats.org/officeDocument/2006/relationships/image"/><Relationship Id="rId1" Target="../slideLayouts/slideLayout2.xml" Type="http://schemas.openxmlformats.org/officeDocument/2006/relationships/slideLayout"/><Relationship Id="rId6" Target="../media/image37.jpeg" Type="http://schemas.openxmlformats.org/officeDocument/2006/relationships/image"/><Relationship Id="rId5" Target="../media/image36.jpeg" Type="http://schemas.openxmlformats.org/officeDocument/2006/relationships/image"/><Relationship Id="rId4" Target="../media/image35.jpeg" Type="http://schemas.openxmlformats.org/officeDocument/2006/relationships/image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gif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gi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gif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gi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6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gif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gi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gif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6" descr="D:\работа\рисунки\анимация\100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2875"/>
            <a:ext cx="2990850" cy="374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14375" y="2643188"/>
            <a:ext cx="7891463" cy="3800475"/>
          </a:xfrm>
        </p:spPr>
        <p:txBody>
          <a:bodyPr/>
          <a:lstStyle/>
          <a:p>
            <a:pPr algn="r" eaLnBrk="1" hangingPunct="1">
              <a:buFontTx/>
              <a:buNone/>
            </a:pPr>
            <a:r>
              <a:rPr lang="ru-RU" sz="4400" b="1" smtClean="0">
                <a:solidFill>
                  <a:srgbClr val="660066"/>
                </a:solidFill>
                <a:latin typeface="Monotype Corsiva" pitchFamily="66" charset="0"/>
              </a:rPr>
              <a:t>Родиться стоит поздно или рано</a:t>
            </a:r>
            <a:br>
              <a:rPr lang="ru-RU" sz="4400" b="1" smtClean="0">
                <a:solidFill>
                  <a:srgbClr val="660066"/>
                </a:solidFill>
                <a:latin typeface="Monotype Corsiva" pitchFamily="66" charset="0"/>
              </a:rPr>
            </a:br>
            <a:r>
              <a:rPr lang="ru-RU" sz="4400" b="1" smtClean="0">
                <a:solidFill>
                  <a:srgbClr val="660066"/>
                </a:solidFill>
                <a:latin typeface="Monotype Corsiva" pitchFamily="66" charset="0"/>
              </a:rPr>
              <a:t>Хотя бы для того на этот свет,</a:t>
            </a:r>
            <a:br>
              <a:rPr lang="ru-RU" sz="4400" b="1" smtClean="0">
                <a:solidFill>
                  <a:srgbClr val="660066"/>
                </a:solidFill>
                <a:latin typeface="Monotype Corsiva" pitchFamily="66" charset="0"/>
              </a:rPr>
            </a:br>
            <a:r>
              <a:rPr lang="ru-RU" sz="4400" b="1" smtClean="0">
                <a:solidFill>
                  <a:srgbClr val="660066"/>
                </a:solidFill>
                <a:latin typeface="Monotype Corsiva" pitchFamily="66" charset="0"/>
              </a:rPr>
              <a:t>Чтоб вымолвить впервые слово “</a:t>
            </a:r>
            <a:r>
              <a:rPr lang="ru-RU" sz="4400" b="1" smtClean="0">
                <a:solidFill>
                  <a:srgbClr val="FF0066"/>
                </a:solidFill>
                <a:latin typeface="Monotype Corsiva" pitchFamily="66" charset="0"/>
              </a:rPr>
              <a:t>МАМА</a:t>
            </a:r>
            <a:r>
              <a:rPr lang="ru-RU" sz="4400" b="1" smtClean="0">
                <a:solidFill>
                  <a:srgbClr val="660066"/>
                </a:solidFill>
                <a:latin typeface="Monotype Corsiva" pitchFamily="66" charset="0"/>
              </a:rPr>
              <a:t>”,</a:t>
            </a:r>
            <a:br>
              <a:rPr lang="ru-RU" sz="4400" b="1" smtClean="0">
                <a:solidFill>
                  <a:srgbClr val="660066"/>
                </a:solidFill>
                <a:latin typeface="Monotype Corsiva" pitchFamily="66" charset="0"/>
              </a:rPr>
            </a:br>
            <a:r>
              <a:rPr lang="ru-RU" sz="4400" b="1" smtClean="0">
                <a:solidFill>
                  <a:srgbClr val="660066"/>
                </a:solidFill>
                <a:latin typeface="Monotype Corsiva" pitchFamily="66" charset="0"/>
              </a:rPr>
              <a:t>Которого священней в мире нет.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12" descr="цветы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-5400000">
            <a:off x="-1919287" y="3776663"/>
            <a:ext cx="5143500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13" descr="цветы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5400000">
            <a:off x="6098381" y="3688557"/>
            <a:ext cx="4967287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14" descr="дм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57375" y="1785938"/>
            <a:ext cx="5575300" cy="4103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15" descr="цветы"/>
          <p:cNvPicPr>
            <a:picLocks noGrp="1" noChangeAspect="1" noChangeArrowheads="1" noCrop="1"/>
          </p:cNvPicPr>
          <p:nvPr>
            <p:ph type="ctrTitle"/>
          </p:nvPr>
        </p:nvPicPr>
        <p:blipFill>
          <a:blip r:embed="rId2"/>
          <a:srcRect/>
          <a:stretch>
            <a:fillRect/>
          </a:stretch>
        </p:blipFill>
        <p:spPr>
          <a:xfrm>
            <a:off x="571500" y="6267450"/>
            <a:ext cx="7929563" cy="590550"/>
          </a:xfrm>
          <a:noFill/>
        </p:spPr>
      </p:pic>
      <p:pic>
        <p:nvPicPr>
          <p:cNvPr id="3078" name="Picture 16" descr="цветы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500" y="1196975"/>
            <a:ext cx="8001000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9" name="WordArt 6"/>
          <p:cNvSpPr>
            <a:spLocks noChangeArrowheads="1" noChangeShapeType="1" noTextEdit="1"/>
          </p:cNvSpPr>
          <p:nvPr/>
        </p:nvSpPr>
        <p:spPr bwMode="auto">
          <a:xfrm>
            <a:off x="500063" y="928688"/>
            <a:ext cx="8353425" cy="2016125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00004"/>
              </a:avLst>
            </a:prstTxWarp>
          </a:bodyPr>
          <a:lstStyle/>
          <a:p>
            <a:r>
              <a:rPr lang="ru-RU" sz="3600" b="1" kern="10">
                <a:ln w="28575">
                  <a:solidFill>
                    <a:srgbClr val="00B05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Cambria"/>
              </a:rPr>
              <a:t>ДОРОГОЙ И ЕДИНСТВЕННОЙ,</a:t>
            </a:r>
          </a:p>
          <a:p>
            <a:r>
              <a:rPr lang="ru-RU" sz="3600" b="1" kern="10">
                <a:ln w="28575">
                  <a:solidFill>
                    <a:srgbClr val="00B05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Cambria"/>
              </a:rPr>
              <a:t> ПОСВЯЩАЕТСЯ…</a:t>
            </a:r>
          </a:p>
        </p:txBody>
      </p:sp>
      <p:sp>
        <p:nvSpPr>
          <p:cNvPr id="3080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500188" y="5715000"/>
            <a:ext cx="6400800" cy="863600"/>
          </a:xfrm>
        </p:spPr>
        <p:txBody>
          <a:bodyPr/>
          <a:lstStyle/>
          <a:p>
            <a:pPr eaLnBrk="1" hangingPunct="1"/>
            <a:r>
              <a:rPr lang="ru-RU" smtClean="0">
                <a:solidFill>
                  <a:srgbClr val="C00000"/>
                </a:solidFill>
              </a:rPr>
              <a:t>28 </a:t>
            </a:r>
            <a:r>
              <a:rPr lang="ru-RU" smtClean="0">
                <a:solidFill>
                  <a:srgbClr val="C00000"/>
                </a:solidFill>
              </a:rPr>
              <a:t>НОЯБРЯ –День матери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9" grpId="0" build="p"/>
    </p:bldLst>
  </p:timing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\\Admin\работа\рисунки\день матери\e51bb0f6d545t.jpg" id="4098" name="Picture 5"/>
          <p:cNvPicPr>
            <a:picLocks noChangeArrowheads="1" noChangeAspect="1"/>
          </p:cNvPicPr>
          <p:nvPr/>
        </p:nvPicPr>
        <p:blipFill>
          <a:blip r:embed="rId2"/>
          <a:srcRect b="61" r="84"/>
          <a:stretch>
            <a:fillRect/>
          </a:stretch>
        </p:blipFill>
        <p:spPr bwMode="auto">
          <a:xfrm>
            <a:off x="2643174" y="428604"/>
            <a:ext cx="4143404" cy="6143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descr="D:\работа\рисунки\анимация\4cb24becd696.gif" id="4099" name="Picture 4"/>
          <p:cNvPicPr>
            <a:picLocks noChangeArrowheads="1" noChangeAspect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57938" y="4000500"/>
            <a:ext cx="2593975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id="5" nodeType="clickEffect" presetClass="entr" presetID="2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in">
                                      <p:cBhvr>
                                        <p:cTn dur="500" id="7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6" descr="\\Admin\работа\рисунки\день матери\People_Children_Mother_and_daughter___Children_012815_.jpg"/>
          <p:cNvPicPr>
            <a:picLocks noChangeAspect="1" noChangeArrowheads="1"/>
          </p:cNvPicPr>
          <p:nvPr/>
        </p:nvPicPr>
        <p:blipFill>
          <a:blip r:embed="rId2">
            <a:lum bright="10000"/>
          </a:blip>
          <a:srcRect/>
          <a:stretch>
            <a:fillRect/>
          </a:stretch>
        </p:blipFill>
        <p:spPr bwMode="auto">
          <a:xfrm>
            <a:off x="1428750" y="142875"/>
            <a:ext cx="7572375" cy="605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1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2459038" cy="1143000"/>
          </a:xfrm>
        </p:spPr>
        <p:txBody>
          <a:bodyPr/>
          <a:lstStyle/>
          <a:p>
            <a:pPr eaLnBrk="1" hangingPunct="1"/>
            <a:r>
              <a:rPr lang="ru-RU" b="1" smtClean="0">
                <a:solidFill>
                  <a:srgbClr val="FF0066"/>
                </a:solidFill>
              </a:rPr>
              <a:t>МАМА</a:t>
            </a:r>
          </a:p>
        </p:txBody>
      </p:sp>
      <p:sp>
        <p:nvSpPr>
          <p:cNvPr id="131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smtClean="0"/>
              <a:t>      </a:t>
            </a:r>
            <a:r>
              <a:rPr lang="ru-RU" b="1" smtClean="0">
                <a:solidFill>
                  <a:schemeClr val="folHlink"/>
                </a:solidFill>
              </a:rPr>
              <a:t>МАМА</a:t>
            </a:r>
            <a:r>
              <a:rPr lang="ru-RU" b="1" smtClean="0"/>
              <a:t> </a:t>
            </a:r>
            <a:r>
              <a:rPr lang="ru-RU" smtClean="0"/>
              <a:t>         </a:t>
            </a:r>
            <a:r>
              <a:rPr lang="ru-RU" b="1" smtClean="0">
                <a:solidFill>
                  <a:srgbClr val="CC3300"/>
                </a:solidFill>
              </a:rPr>
              <a:t>МАМА</a:t>
            </a:r>
          </a:p>
          <a:p>
            <a:pPr eaLnBrk="1" hangingPunct="1">
              <a:lnSpc>
                <a:spcPct val="90000"/>
              </a:lnSpc>
            </a:pPr>
            <a:r>
              <a:rPr lang="ru-RU" smtClean="0"/>
              <a:t>             </a:t>
            </a:r>
            <a:r>
              <a:rPr lang="ru-RU" b="1" smtClean="0">
                <a:solidFill>
                  <a:srgbClr val="660066"/>
                </a:solidFill>
              </a:rPr>
              <a:t>МАМА </a:t>
            </a:r>
            <a:r>
              <a:rPr lang="ru-RU" smtClean="0"/>
              <a:t> </a:t>
            </a:r>
          </a:p>
          <a:p>
            <a:pPr eaLnBrk="1" hangingPunct="1">
              <a:lnSpc>
                <a:spcPct val="90000"/>
              </a:lnSpc>
            </a:pPr>
            <a:r>
              <a:rPr lang="ru-RU" smtClean="0"/>
              <a:t>                   </a:t>
            </a:r>
            <a:r>
              <a:rPr lang="ru-RU" b="1" smtClean="0">
                <a:solidFill>
                  <a:schemeClr val="accent2"/>
                </a:solidFill>
              </a:rPr>
              <a:t>МАМА</a:t>
            </a:r>
            <a:r>
              <a:rPr lang="ru-RU" smtClean="0"/>
              <a:t>          </a:t>
            </a:r>
            <a:r>
              <a:rPr lang="ru-RU" b="1" smtClean="0">
                <a:solidFill>
                  <a:srgbClr val="CC0099"/>
                </a:solidFill>
              </a:rPr>
              <a:t>МАМА</a:t>
            </a:r>
          </a:p>
          <a:p>
            <a:pPr eaLnBrk="1" hangingPunct="1">
              <a:lnSpc>
                <a:spcPct val="90000"/>
              </a:lnSpc>
            </a:pPr>
            <a:r>
              <a:rPr lang="ru-RU" b="1" smtClean="0">
                <a:solidFill>
                  <a:srgbClr val="0000FF"/>
                </a:solidFill>
              </a:rPr>
              <a:t>МАМА</a:t>
            </a:r>
            <a:r>
              <a:rPr lang="ru-RU" b="1" smtClean="0">
                <a:solidFill>
                  <a:srgbClr val="CC0099"/>
                </a:solidFill>
              </a:rPr>
              <a:t> </a:t>
            </a:r>
            <a:r>
              <a:rPr lang="ru-RU" smtClean="0"/>
              <a:t>             </a:t>
            </a:r>
            <a:r>
              <a:rPr lang="ru-RU" b="1" smtClean="0">
                <a:solidFill>
                  <a:srgbClr val="996633"/>
                </a:solidFill>
              </a:rPr>
              <a:t>МАМА</a:t>
            </a:r>
          </a:p>
          <a:p>
            <a:pPr eaLnBrk="1" hangingPunct="1">
              <a:lnSpc>
                <a:spcPct val="90000"/>
              </a:lnSpc>
            </a:pPr>
            <a:r>
              <a:rPr lang="ru-RU" b="1" smtClean="0">
                <a:solidFill>
                  <a:srgbClr val="996633"/>
                </a:solidFill>
              </a:rPr>
              <a:t>             </a:t>
            </a:r>
            <a:r>
              <a:rPr lang="ru-RU" b="1" smtClean="0">
                <a:solidFill>
                  <a:srgbClr val="008000"/>
                </a:solidFill>
              </a:rPr>
              <a:t>МАМА                                </a:t>
            </a:r>
            <a:r>
              <a:rPr lang="ru-RU" b="1" smtClean="0">
                <a:solidFill>
                  <a:schemeClr val="bg2"/>
                </a:solidFill>
              </a:rPr>
              <a:t>МАМА</a:t>
            </a:r>
          </a:p>
          <a:p>
            <a:pPr eaLnBrk="1" hangingPunct="1">
              <a:lnSpc>
                <a:spcPct val="90000"/>
              </a:lnSpc>
            </a:pPr>
            <a:r>
              <a:rPr lang="ru-RU" b="1" smtClean="0">
                <a:solidFill>
                  <a:schemeClr val="bg2"/>
                </a:solidFill>
              </a:rPr>
              <a:t>    </a:t>
            </a:r>
            <a:r>
              <a:rPr lang="ru-RU" b="1" smtClean="0">
                <a:solidFill>
                  <a:srgbClr val="800080"/>
                </a:solidFill>
              </a:rPr>
              <a:t>МАМА                  </a:t>
            </a:r>
            <a:r>
              <a:rPr lang="ru-RU" b="1" smtClean="0">
                <a:solidFill>
                  <a:srgbClr val="FF9900"/>
                </a:solidFill>
              </a:rPr>
              <a:t>МАМА</a:t>
            </a:r>
          </a:p>
          <a:p>
            <a:pPr eaLnBrk="1" hangingPunct="1">
              <a:lnSpc>
                <a:spcPct val="90000"/>
              </a:lnSpc>
            </a:pPr>
            <a:r>
              <a:rPr lang="ru-RU" b="1" smtClean="0">
                <a:solidFill>
                  <a:srgbClr val="FF9900"/>
                </a:solidFill>
              </a:rPr>
              <a:t>                  </a:t>
            </a:r>
            <a:r>
              <a:rPr lang="ru-RU" b="1" smtClean="0">
                <a:solidFill>
                  <a:srgbClr val="009999"/>
                </a:solidFill>
              </a:rPr>
              <a:t>МАМА                  </a:t>
            </a:r>
            <a:r>
              <a:rPr lang="ru-RU" b="1" smtClean="0">
                <a:solidFill>
                  <a:srgbClr val="FFFF00"/>
                </a:solidFill>
              </a:rPr>
              <a:t>МАМА</a:t>
            </a:r>
          </a:p>
          <a:p>
            <a:pPr eaLnBrk="1" hangingPunct="1">
              <a:lnSpc>
                <a:spcPct val="90000"/>
              </a:lnSpc>
            </a:pPr>
            <a:r>
              <a:rPr lang="ru-RU" b="1" smtClean="0">
                <a:solidFill>
                  <a:srgbClr val="FFFF00"/>
                </a:solidFill>
              </a:rPr>
              <a:t> </a:t>
            </a:r>
            <a:r>
              <a:rPr lang="ru-RU" b="1" smtClean="0">
                <a:solidFill>
                  <a:srgbClr val="FF0000"/>
                </a:solidFill>
              </a:rPr>
              <a:t>МАМА               </a:t>
            </a:r>
            <a:r>
              <a:rPr lang="ru-RU" b="1" smtClean="0">
                <a:solidFill>
                  <a:srgbClr val="663300"/>
                </a:solidFill>
              </a:rPr>
              <a:t>МАМА</a:t>
            </a:r>
            <a:r>
              <a:rPr lang="ru-RU" b="1" smtClean="0">
                <a:solidFill>
                  <a:srgbClr val="FF0000"/>
                </a:solidFill>
              </a:rPr>
              <a:t>  </a:t>
            </a:r>
          </a:p>
        </p:txBody>
      </p:sp>
      <p:pic>
        <p:nvPicPr>
          <p:cNvPr id="131077" name="Picture 5" descr="шарики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67175" y="2636838"/>
            <a:ext cx="12192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1078" name="Picture 6" descr="шарики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57563" y="1857375"/>
            <a:ext cx="12192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1079" name="Picture 7" descr="шарики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6463" y="3500438"/>
            <a:ext cx="12192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1080" name="Picture 8" descr="шарики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87675" y="4005263"/>
            <a:ext cx="12192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1081" name="Picture 9" descr="шарики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95738" y="4581525"/>
            <a:ext cx="12192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1082" name="Picture 10" descr="шарики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7088" y="4652963"/>
            <a:ext cx="12192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1083" name="Picture 11" descr="шарики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03350" y="3357563"/>
            <a:ext cx="12192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1084" name="Picture 12" descr="шарики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39975" y="2924175"/>
            <a:ext cx="12192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1085" name="Picture 13" descr="шарики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72375" y="3000375"/>
            <a:ext cx="12192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1086" name="Picture 14" descr="шарики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71550" y="2276475"/>
            <a:ext cx="12192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1087" name="Picture 15" descr="шарики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56325" y="4005263"/>
            <a:ext cx="12192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1088" name="Picture 16" descr="шарики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51500" y="1844675"/>
            <a:ext cx="12192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1089" name="Picture 17" descr="шарики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43188" y="1214438"/>
            <a:ext cx="12192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1090" name="Picture 18" descr="шарики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92275" y="765175"/>
            <a:ext cx="12192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1091" name="Picture 19" descr="шарики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57688" y="714375"/>
            <a:ext cx="12192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1092" name="Picture 20" descr="шарики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16013" y="0"/>
            <a:ext cx="12192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41" name="Picture 22" descr="цв12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791450" y="5781675"/>
            <a:ext cx="1352550" cy="107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42" name="Picture 23" descr="цв12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867400" y="5781675"/>
            <a:ext cx="1352550" cy="107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43" name="Picture 24" descr="цв12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51275" y="5781675"/>
            <a:ext cx="1352550" cy="107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44" name="Picture 25" descr="цв12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08175" y="5781675"/>
            <a:ext cx="1352550" cy="107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45" name="Picture 26" descr="цв12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5781675"/>
            <a:ext cx="1352550" cy="107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8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0" fill="hold"/>
                                        <p:tgtEl>
                                          <p:spTgt spid="131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0" fill="hold"/>
                                        <p:tgtEl>
                                          <p:spTgt spid="131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8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5000" fill="hold"/>
                                        <p:tgtEl>
                                          <p:spTgt spid="131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5000" fill="hold"/>
                                        <p:tgtEl>
                                          <p:spTgt spid="131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8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5000" fill="hold"/>
                                        <p:tgtEl>
                                          <p:spTgt spid="131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5000" fill="hold"/>
                                        <p:tgtEl>
                                          <p:spTgt spid="131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8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5000" fill="hold"/>
                                        <p:tgtEl>
                                          <p:spTgt spid="131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5000" fill="hold"/>
                                        <p:tgtEl>
                                          <p:spTgt spid="131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8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5000" fill="hold"/>
                                        <p:tgtEl>
                                          <p:spTgt spid="131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5000" fill="hold"/>
                                        <p:tgtEl>
                                          <p:spTgt spid="131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8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5000" fill="hold"/>
                                        <p:tgtEl>
                                          <p:spTgt spid="131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5000" fill="hold"/>
                                        <p:tgtEl>
                                          <p:spTgt spid="131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8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5000" fill="hold"/>
                                        <p:tgtEl>
                                          <p:spTgt spid="131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5000" fill="hold"/>
                                        <p:tgtEl>
                                          <p:spTgt spid="131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8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5000" fill="hold"/>
                                        <p:tgtEl>
                                          <p:spTgt spid="1310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5000" fill="hold"/>
                                        <p:tgtEl>
                                          <p:spTgt spid="1310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8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5000" fill="hold"/>
                                        <p:tgtEl>
                                          <p:spTgt spid="1310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5000" fill="hold"/>
                                        <p:tgtEl>
                                          <p:spTgt spid="1310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8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5000" fill="hold"/>
                                        <p:tgtEl>
                                          <p:spTgt spid="131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5000" fill="hold"/>
                                        <p:tgtEl>
                                          <p:spTgt spid="131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8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5000" fill="hold"/>
                                        <p:tgtEl>
                                          <p:spTgt spid="1310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5000" fill="hold"/>
                                        <p:tgtEl>
                                          <p:spTgt spid="1310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8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5000" fill="hold"/>
                                        <p:tgtEl>
                                          <p:spTgt spid="1310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5000" fill="hold"/>
                                        <p:tgtEl>
                                          <p:spTgt spid="1310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8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5000" fill="hold"/>
                                        <p:tgtEl>
                                          <p:spTgt spid="1310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5000" fill="hold"/>
                                        <p:tgtEl>
                                          <p:spTgt spid="1310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8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5000" fill="hold"/>
                                        <p:tgtEl>
                                          <p:spTgt spid="1310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5000" fill="hold"/>
                                        <p:tgtEl>
                                          <p:spTgt spid="131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8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5000" fill="hold"/>
                                        <p:tgtEl>
                                          <p:spTgt spid="1310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5000" fill="hold"/>
                                        <p:tgtEl>
                                          <p:spTgt spid="1310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8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5000" fill="hold"/>
                                        <p:tgtEl>
                                          <p:spTgt spid="1310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5000" fill="hold"/>
                                        <p:tgtEl>
                                          <p:spTgt spid="1310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8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5000" fill="hold"/>
                                        <p:tgtEl>
                                          <p:spTgt spid="131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5000" fill="hold"/>
                                        <p:tgtEl>
                                          <p:spTgt spid="131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8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5000" fill="hold"/>
                                        <p:tgtEl>
                                          <p:spTgt spid="1310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5000" fill="hold"/>
                                        <p:tgtEl>
                                          <p:spTgt spid="1310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8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5000" fill="hold"/>
                                        <p:tgtEl>
                                          <p:spTgt spid="1310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5000" fill="hold"/>
                                        <p:tgtEl>
                                          <p:spTgt spid="1310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8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5000" fill="hold"/>
                                        <p:tgtEl>
                                          <p:spTgt spid="1310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5000" fill="hold"/>
                                        <p:tgtEl>
                                          <p:spTgt spid="1310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8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5000" fill="hold"/>
                                        <p:tgtEl>
                                          <p:spTgt spid="1310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5000" fill="hold"/>
                                        <p:tgtEl>
                                          <p:spTgt spid="131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8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5000" fill="hold"/>
                                        <p:tgtEl>
                                          <p:spTgt spid="1310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5000" fill="hold"/>
                                        <p:tgtEl>
                                          <p:spTgt spid="1310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8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5000" fill="hold"/>
                                        <p:tgtEl>
                                          <p:spTgt spid="1310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5000" fill="hold"/>
                                        <p:tgtEl>
                                          <p:spTgt spid="1310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8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15000" fill="hold"/>
                                        <p:tgtEl>
                                          <p:spTgt spid="1310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5000" fill="hold"/>
                                        <p:tgtEl>
                                          <p:spTgt spid="1310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8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15000" fill="hold"/>
                                        <p:tgtEl>
                                          <p:spTgt spid="1310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5000" fill="hold"/>
                                        <p:tgtEl>
                                          <p:spTgt spid="1310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074" grpId="0"/>
      <p:bldP spid="131075" grpId="0" build="allAtOnce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2875" y="214313"/>
            <a:ext cx="8358188" cy="6454775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2000" smtClean="0"/>
              <a:t>mom, mommy, mum, mummy, ma, mam, mammy, maa, amaa, mata —           </a:t>
            </a:r>
            <a:r>
              <a:rPr lang="ru-RU" sz="2000" smtClean="0">
                <a:hlinkClick r:id="rId2" tooltip="Английский язык"/>
              </a:rPr>
              <a:t>английский</a:t>
            </a:r>
            <a:r>
              <a:rPr lang="ru-RU" sz="2000" smtClean="0"/>
              <a:t> и родственные ему языки;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smtClean="0"/>
              <a:t>māma (妈妈/媽媽) — </a:t>
            </a:r>
            <a:r>
              <a:rPr lang="ru-RU" sz="2000" smtClean="0">
                <a:hlinkClick r:id="rId3" tooltip="Китайский язык"/>
              </a:rPr>
              <a:t>по-китайски</a:t>
            </a:r>
            <a:endParaRPr lang="ru-RU" sz="2000" smtClean="0"/>
          </a:p>
          <a:p>
            <a:pPr eaLnBrk="1" hangingPunct="1">
              <a:lnSpc>
                <a:spcPct val="80000"/>
              </a:lnSpc>
            </a:pPr>
            <a:r>
              <a:rPr lang="ru-RU" sz="2000" smtClean="0"/>
              <a:t>máma — </a:t>
            </a:r>
            <a:r>
              <a:rPr lang="ru-RU" sz="2000" smtClean="0">
                <a:hlinkClick r:id="rId4" tooltip="Чешский язык"/>
              </a:rPr>
              <a:t>по-чешски</a:t>
            </a:r>
            <a:r>
              <a:rPr lang="ru-RU" sz="2000" smtClean="0"/>
              <a:t>;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smtClean="0"/>
              <a:t>maman — на </a:t>
            </a:r>
            <a:r>
              <a:rPr lang="ru-RU" sz="2000" smtClean="0">
                <a:hlinkClick r:id="rId5" tooltip="Французский язык"/>
              </a:rPr>
              <a:t>французском</a:t>
            </a:r>
            <a:r>
              <a:rPr lang="ru-RU" sz="2000" smtClean="0"/>
              <a:t> и </a:t>
            </a:r>
            <a:r>
              <a:rPr lang="ru-RU" sz="2000" smtClean="0">
                <a:hlinkClick r:id="rId6" tooltip="Персидский язык"/>
              </a:rPr>
              <a:t>персидском</a:t>
            </a:r>
            <a:r>
              <a:rPr lang="ru-RU" sz="2000" smtClean="0"/>
              <a:t> языках;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smtClean="0"/>
              <a:t>mamma — на </a:t>
            </a:r>
            <a:r>
              <a:rPr lang="ru-RU" sz="2000" smtClean="0">
                <a:hlinkClick r:id="rId7" tooltip="Итальянский язык"/>
              </a:rPr>
              <a:t>итальянском</a:t>
            </a:r>
            <a:r>
              <a:rPr lang="ru-RU" sz="2000" smtClean="0"/>
              <a:t> и </a:t>
            </a:r>
            <a:r>
              <a:rPr lang="ru-RU" sz="2000" smtClean="0">
                <a:hlinkClick r:id="rId8" tooltip="Исландский язык"/>
              </a:rPr>
              <a:t>исландском</a:t>
            </a:r>
            <a:r>
              <a:rPr lang="ru-RU" sz="2000" smtClean="0"/>
              <a:t>;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smtClean="0"/>
              <a:t>mãe — </a:t>
            </a:r>
            <a:r>
              <a:rPr lang="ru-RU" sz="2000" smtClean="0">
                <a:hlinkClick r:id="rId9" tooltip="Португальский язык"/>
              </a:rPr>
              <a:t>по-португальски</a:t>
            </a:r>
            <a:r>
              <a:rPr lang="ru-RU" sz="2000" smtClean="0"/>
              <a:t>;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smtClean="0"/>
              <a:t>eema — на </a:t>
            </a:r>
            <a:r>
              <a:rPr lang="ru-RU" sz="2000" smtClean="0">
                <a:hlinkClick r:id="rId10" tooltip="Иврит"/>
              </a:rPr>
              <a:t>иврите</a:t>
            </a:r>
            <a:r>
              <a:rPr lang="ru-RU" sz="2000" smtClean="0"/>
              <a:t>;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smtClean="0"/>
              <a:t>má или mẹ — </a:t>
            </a:r>
            <a:r>
              <a:rPr lang="ru-RU" sz="2000" smtClean="0">
                <a:hlinkClick r:id="rId11" tooltip="Вьетнамский язык"/>
              </a:rPr>
              <a:t>по-вьетнамски</a:t>
            </a:r>
            <a:r>
              <a:rPr lang="ru-RU" sz="2000" smtClean="0"/>
              <a:t>;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smtClean="0"/>
              <a:t>mam — </a:t>
            </a:r>
            <a:r>
              <a:rPr lang="ru-RU" sz="2000" smtClean="0">
                <a:hlinkClick r:id="rId12" tooltip="Валлийский язык"/>
              </a:rPr>
              <a:t>на валлийском</a:t>
            </a:r>
            <a:r>
              <a:rPr lang="ru-RU" sz="2000" smtClean="0"/>
              <a:t>;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smtClean="0"/>
              <a:t>eomma (엄마, IPA: ʌmma) — </a:t>
            </a:r>
            <a:r>
              <a:rPr lang="ru-RU" sz="2000" smtClean="0">
                <a:hlinkClick r:id="rId13" tooltip="Корейский язык"/>
              </a:rPr>
              <a:t>по-корейски</a:t>
            </a:r>
            <a:r>
              <a:rPr lang="ru-RU" sz="2000" smtClean="0"/>
              <a:t>;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smtClean="0"/>
              <a:t>matka — </a:t>
            </a:r>
            <a:r>
              <a:rPr lang="ru-RU" sz="2000" smtClean="0">
                <a:hlinkClick r:id="rId14" tooltip="Польский язык"/>
              </a:rPr>
              <a:t>по-польски</a:t>
            </a:r>
            <a:r>
              <a:rPr lang="ru-RU" sz="2000" smtClean="0"/>
              <a:t>,</a:t>
            </a:r>
            <a:r>
              <a:rPr lang="ru-RU" sz="2000" smtClean="0">
                <a:hlinkClick r:id="rId15" tooltip="Словацкий язык"/>
              </a:rPr>
              <a:t>словацки</a:t>
            </a:r>
            <a:endParaRPr lang="ru-RU" sz="2000" smtClean="0"/>
          </a:p>
          <a:p>
            <a:pPr eaLnBrk="1" hangingPunct="1">
              <a:lnSpc>
                <a:spcPct val="80000"/>
              </a:lnSpc>
            </a:pPr>
            <a:r>
              <a:rPr lang="ru-RU" sz="2000" smtClean="0"/>
              <a:t>madre — </a:t>
            </a:r>
            <a:r>
              <a:rPr lang="ru-RU" sz="2000" smtClean="0">
                <a:hlinkClick r:id="rId16" tooltip="Испанский язык"/>
              </a:rPr>
              <a:t>по-испански</a:t>
            </a:r>
            <a:endParaRPr lang="ru-RU" sz="2000" smtClean="0"/>
          </a:p>
          <a:p>
            <a:pPr eaLnBrk="1" hangingPunct="1">
              <a:lnSpc>
                <a:spcPct val="80000"/>
              </a:lnSpc>
            </a:pPr>
            <a:r>
              <a:rPr lang="ru-RU" sz="2000" smtClean="0"/>
              <a:t>matrice — </a:t>
            </a:r>
            <a:r>
              <a:rPr lang="ru-RU" sz="2000" smtClean="0">
                <a:hlinkClick r:id="rId17" tooltip="Албанский язык"/>
              </a:rPr>
              <a:t>по албански</a:t>
            </a:r>
            <a:endParaRPr lang="ru-RU" sz="2000" smtClean="0"/>
          </a:p>
          <a:p>
            <a:pPr eaLnBrk="1" hangingPunct="1">
              <a:lnSpc>
                <a:spcPct val="80000"/>
              </a:lnSpc>
            </a:pPr>
            <a:r>
              <a:rPr lang="ru-RU" sz="2000" smtClean="0"/>
              <a:t>modor — по старо-английски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smtClean="0"/>
              <a:t>mathrin — на старо-ирландском языке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smtClean="0"/>
              <a:t>matr — на </a:t>
            </a:r>
            <a:r>
              <a:rPr lang="ru-RU" sz="2000" smtClean="0">
                <a:hlinkClick r:id="rId18" tooltip="Санскрит"/>
              </a:rPr>
              <a:t>санскрите</a:t>
            </a:r>
            <a:endParaRPr lang="ru-RU" sz="2000" smtClean="0"/>
          </a:p>
          <a:p>
            <a:pPr eaLnBrk="1" hangingPunct="1">
              <a:lnSpc>
                <a:spcPct val="80000"/>
              </a:lnSpc>
            </a:pPr>
            <a:r>
              <a:rPr lang="ru-RU" sz="2000" smtClean="0"/>
              <a:t>mama — в качестве заимствованного из английского используется в </a:t>
            </a:r>
            <a:r>
              <a:rPr lang="ru-RU" sz="2000" smtClean="0">
                <a:hlinkClick r:id="rId19" tooltip="Япония"/>
              </a:rPr>
              <a:t>Японии</a:t>
            </a:r>
            <a:r>
              <a:rPr lang="ru-RU" sz="2000" smtClean="0"/>
              <a:t>.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smtClean="0"/>
              <a:t>(metér, μητήρ) mitéra, μητέρα или mána, μάνα — на </a:t>
            </a:r>
            <a:r>
              <a:rPr lang="ru-RU" sz="2000" smtClean="0">
                <a:hlinkClick r:id="rId20" tooltip="Греческий язык"/>
              </a:rPr>
              <a:t>греческом языке</a:t>
            </a:r>
            <a:endParaRPr lang="ru-RU" sz="2000" smtClean="0"/>
          </a:p>
          <a:p>
            <a:pPr eaLnBrk="1" hangingPunct="1">
              <a:lnSpc>
                <a:spcPct val="80000"/>
              </a:lnSpc>
            </a:pPr>
            <a:endParaRPr lang="ru-RU" sz="2000" smtClean="0"/>
          </a:p>
        </p:txBody>
      </p:sp>
      <p:pic>
        <p:nvPicPr>
          <p:cNvPr id="6147" name="Picture 5" descr="цв1"/>
          <p:cNvPicPr>
            <a:picLocks noChangeAspect="1" noChangeArrowheads="1" noCrop="1"/>
          </p:cNvPicPr>
          <p:nvPr/>
        </p:nvPicPr>
        <p:blipFill>
          <a:blip r:embed="rId21"/>
          <a:srcRect/>
          <a:stretch>
            <a:fillRect/>
          </a:stretch>
        </p:blipFill>
        <p:spPr bwMode="auto">
          <a:xfrm>
            <a:off x="7429500" y="3668713"/>
            <a:ext cx="1714500" cy="286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7" descr="\\Admin\работа\рисунки\день матери\1217849952_13584771_157380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500" y="500063"/>
            <a:ext cx="6003925" cy="562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1" name="Picture 6" descr="красные цв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5400000">
            <a:off x="-444500" y="730250"/>
            <a:ext cx="3600450" cy="213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2" name="Picture 8" descr="цв2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43500" y="4500563"/>
            <a:ext cx="4000500" cy="2179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5" descr="\\Admin\работа\рисунки\день матери\Mother-and-baby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00166" y="214290"/>
            <a:ext cx="6286500" cy="62865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8195" name="Picture 5" descr="цв7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86625" y="3943350"/>
            <a:ext cx="1666875" cy="291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\\Admin\работа\рисунки\день матери\_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572132" y="1785926"/>
            <a:ext cx="3267075" cy="2847975"/>
          </a:xfrm>
          <a:prstGeom prst="rect">
            <a:avLst/>
          </a:prstGeom>
          <a:ln w="228600" cap="sq" cmpd="thickThin">
            <a:solidFill>
              <a:srgbClr val="92D05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921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88913"/>
            <a:ext cx="4038600" cy="6408737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2000" smtClean="0"/>
              <a:t>мамочка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smtClean="0"/>
              <a:t>мамуля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smtClean="0"/>
              <a:t>мамсик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smtClean="0"/>
              <a:t>маменька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smtClean="0"/>
              <a:t>мамонька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smtClean="0"/>
              <a:t>мамунька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smtClean="0"/>
              <a:t>мамынька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smtClean="0"/>
              <a:t>мамуня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smtClean="0"/>
              <a:t>мамуська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smtClean="0"/>
              <a:t>мамуся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smtClean="0"/>
              <a:t>мамысь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smtClean="0"/>
              <a:t>мамка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smtClean="0"/>
              <a:t>мамушка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smtClean="0"/>
              <a:t>мати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smtClean="0"/>
              <a:t>матерь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smtClean="0"/>
              <a:t>матушь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smtClean="0"/>
              <a:t>матушка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smtClean="0"/>
              <a:t>мотушь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smtClean="0"/>
              <a:t>матуша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smtClean="0"/>
              <a:t>матуха</a:t>
            </a:r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3214688" y="214313"/>
            <a:ext cx="4038600" cy="6408737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2000" smtClean="0"/>
              <a:t>ма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smtClean="0"/>
              <a:t>матухна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smtClean="0"/>
              <a:t>матуня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smtClean="0"/>
              <a:t>матуничка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smtClean="0"/>
              <a:t>матуненька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smtClean="0"/>
              <a:t>матуся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smtClean="0"/>
              <a:t>матусенька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smtClean="0"/>
              <a:t>матуля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smtClean="0"/>
              <a:t>матуличка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smtClean="0"/>
              <a:t>матика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smtClean="0"/>
              <a:t>мамон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smtClean="0"/>
              <a:t>матенка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smtClean="0"/>
              <a:t>матонька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smtClean="0"/>
              <a:t>матынька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smtClean="0"/>
              <a:t>матунька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smtClean="0"/>
              <a:t>матка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smtClean="0"/>
              <a:t>маточка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smtClean="0"/>
              <a:t>мачка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smtClean="0"/>
              <a:t>мамаша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smtClean="0"/>
              <a:t>мамашечка</a:t>
            </a:r>
          </a:p>
          <a:p>
            <a:pPr eaLnBrk="1" hangingPunct="1">
              <a:lnSpc>
                <a:spcPct val="80000"/>
              </a:lnSpc>
            </a:pPr>
            <a:endParaRPr lang="ru-RU" sz="1800" smtClean="0"/>
          </a:p>
        </p:txBody>
      </p:sp>
      <p:pic>
        <p:nvPicPr>
          <p:cNvPr id="9221" name="Picture 6" descr="цв10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00875" y="4000500"/>
            <a:ext cx="1905000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7" descr="\\Admin\работа\рисунки\день матери\25261_o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88" y="714375"/>
            <a:ext cx="7494587" cy="562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3" name="Picture 7" descr="цв18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72375" y="0"/>
            <a:ext cx="1781175" cy="276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4" name="Picture 8" descr="цв18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4095750"/>
            <a:ext cx="1781175" cy="276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5" descr="\\Admin\работа\рисунки\день матери\469d705c717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75" y="785813"/>
            <a:ext cx="7685088" cy="5072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7" name="Picture 6" descr="цв8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89588" y="0"/>
            <a:ext cx="3554412" cy="3786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4" name="Picture 6" descr="E:\мать и дитя\0000060683-YN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2976" y="642918"/>
            <a:ext cx="7229689" cy="5669074"/>
          </a:xfrm>
          <a:prstGeom prst="rect">
            <a:avLst/>
          </a:prstGeom>
          <a:ln w="190500" cap="sq">
            <a:solidFill>
              <a:srgbClr val="00B0F0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7" name="Picture 7" descr="\\Admin\работа\рисунки\анимация\08-3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2369019">
            <a:off x="6911108" y="4331498"/>
            <a:ext cx="2500330" cy="2187789"/>
          </a:xfrm>
          <a:prstGeom prst="rect">
            <a:avLst/>
          </a:prstGeom>
          <a:noFill/>
          <a:scene3d>
            <a:camera prst="orthographicFront">
              <a:rot lat="21299999" lon="300000" rev="19199999"/>
            </a:camera>
            <a:lightRig rig="threePt" dir="t"/>
          </a:scene3d>
        </p:spPr>
      </p:pic>
      <p:pic>
        <p:nvPicPr>
          <p:cNvPr id="12292" name="Picture 4" descr="\\Admin\работа\рисунки\анимация\08-3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3000" y="5249863"/>
            <a:ext cx="1836738" cy="160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3" name="Picture 6" descr="\\Admin\работа\рисунки\анимация\08-3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88" y="5567363"/>
            <a:ext cx="1474787" cy="1290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5" descr="\\Admin\работа\рисунки\анимация\08-3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88" y="4714875"/>
            <a:ext cx="1230312" cy="107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12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6" descr="\\Admin\работа\рисунки\день матери\24847192_maria76281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50" y="214313"/>
            <a:ext cx="6510338" cy="6235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5" name="Picture 5" descr="цв4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4214813"/>
            <a:ext cx="2009775" cy="242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H:\мамы дети\shiloh(2) (1)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500034" y="142852"/>
            <a:ext cx="6429420" cy="6429420"/>
          </a:xfrm>
          <a:ln w="88900" cap="sq" cmpd="thickThin">
            <a:solidFill>
              <a:srgbClr val="800080"/>
            </a:solidFill>
          </a:ln>
          <a:effectLst>
            <a:innerShdw blurRad="76200">
              <a:srgbClr val="000000"/>
            </a:innerShdw>
          </a:effectLst>
        </p:spPr>
      </p:pic>
      <p:pic>
        <p:nvPicPr>
          <p:cNvPr id="14339" name="Picture 6" descr="H:\анимация\flores-2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375" y="3429000"/>
            <a:ext cx="2533650" cy="3314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4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title"/>
          </p:nvPr>
        </p:nvSpPr>
        <p:spPr>
          <a:xfrm>
            <a:off x="428625" y="0"/>
            <a:ext cx="8229600" cy="642938"/>
          </a:xfrm>
        </p:spPr>
        <p:txBody>
          <a:bodyPr/>
          <a:lstStyle/>
          <a:p>
            <a:r>
              <a:rPr lang="ru-RU" smtClean="0">
                <a:solidFill>
                  <a:srgbClr val="FF0000"/>
                </a:solidFill>
                <a:latin typeface="Batang" pitchFamily="18" charset="-127"/>
                <a:ea typeface="Batang" pitchFamily="18" charset="-127"/>
              </a:rPr>
              <a:t>Мать-Земля</a:t>
            </a:r>
          </a:p>
        </p:txBody>
      </p:sp>
      <p:pic>
        <p:nvPicPr>
          <p:cNvPr id="14339" name="Picture 4" descr="\\Admin\работа\рисунки\мамы дети\богини\гея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642918"/>
            <a:ext cx="7924999" cy="608967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8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>
          <a:xfrm>
            <a:off x="571500" y="0"/>
            <a:ext cx="7858125" cy="714375"/>
          </a:xfrm>
        </p:spPr>
        <p:txBody>
          <a:bodyPr/>
          <a:lstStyle/>
          <a:p>
            <a:r>
              <a:rPr lang="ru-RU" b="1" smtClean="0">
                <a:solidFill>
                  <a:srgbClr val="008000"/>
                </a:solidFill>
                <a:latin typeface="Batang" pitchFamily="18" charset="-127"/>
                <a:ea typeface="Batang" pitchFamily="18" charset="-127"/>
              </a:rPr>
              <a:t>Мать-Природа</a:t>
            </a:r>
          </a:p>
        </p:txBody>
      </p:sp>
      <p:pic>
        <p:nvPicPr>
          <p:cNvPr id="15363" name="Picture 5" descr="D:\работа\рисунки\мамы дети\e397b49ec098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328738" y="714356"/>
            <a:ext cx="6397821" cy="5929332"/>
          </a:xfrm>
          <a:solidFill>
            <a:srgbClr val="FFFFFF">
              <a:shade val="85000"/>
            </a:srgbClr>
          </a:solidFill>
          <a:ln w="88900" cap="sq">
            <a:solidFill>
              <a:srgbClr val="800080"/>
            </a:solidFill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388" name="Picture 5" descr="D:\работа\рисунки\анимация\cicek96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214313" y="3495675"/>
            <a:ext cx="3390901" cy="336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>
          <a:xfrm>
            <a:off x="571500" y="0"/>
            <a:ext cx="7929563" cy="1143000"/>
          </a:xfrm>
        </p:spPr>
        <p:txBody>
          <a:bodyPr/>
          <a:lstStyle/>
          <a:p>
            <a:pPr>
              <a:defRPr/>
            </a:pPr>
            <a:r>
              <a:rPr lang="ru-RU" b="1" dirty="0" smtClean="0">
                <a:solidFill>
                  <a:srgbClr val="FF0000"/>
                </a:solidFill>
                <a:latin typeface="Batang" pitchFamily="18" charset="-127"/>
                <a:ea typeface="Batang" pitchFamily="18" charset="-127"/>
              </a:rPr>
              <a:t>Не </a:t>
            </a:r>
            <a:r>
              <a:rPr lang="ru-RU" b="1" dirty="0" smtClean="0">
                <a:solidFill>
                  <a:srgbClr val="FF0000"/>
                </a:solidFill>
                <a:latin typeface="+mn-lt"/>
                <a:ea typeface="Batang" pitchFamily="18" charset="-127"/>
              </a:rPr>
              <a:t>обижайте</a:t>
            </a:r>
            <a:r>
              <a:rPr lang="ru-RU" b="1" dirty="0" smtClean="0">
                <a:solidFill>
                  <a:srgbClr val="FF0000"/>
                </a:solidFill>
                <a:latin typeface="Batang" pitchFamily="18" charset="-127"/>
                <a:ea typeface="Batang" pitchFamily="18" charset="-127"/>
              </a:rPr>
              <a:t> матерей</a:t>
            </a:r>
          </a:p>
        </p:txBody>
      </p:sp>
      <p:pic>
        <p:nvPicPr>
          <p:cNvPr id="16387" name="Picture 4" descr="\\Admin\работа\рисунки\день матери\ti-prosti-menya-mama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500188" y="1000125"/>
            <a:ext cx="5857875" cy="585787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428625" y="0"/>
            <a:ext cx="8229600" cy="1143000"/>
          </a:xfrm>
        </p:spPr>
        <p:txBody>
          <a:bodyPr/>
          <a:lstStyle/>
          <a:p>
            <a:pPr eaLnBrk="1" hangingPunct="1"/>
            <a:r>
              <a:rPr lang="ru-RU" sz="4000" smtClean="0">
                <a:solidFill>
                  <a:srgbClr val="FF9900"/>
                </a:solidFill>
                <a:latin typeface="Batang" pitchFamily="18" charset="-127"/>
                <a:ea typeface="Batang" pitchFamily="18" charset="-127"/>
              </a:rPr>
              <a:t>Владимирская икона</a:t>
            </a:r>
            <a:br>
              <a:rPr lang="ru-RU" sz="4000" smtClean="0">
                <a:solidFill>
                  <a:srgbClr val="FF9900"/>
                </a:solidFill>
                <a:latin typeface="Batang" pitchFamily="18" charset="-127"/>
                <a:ea typeface="Batang" pitchFamily="18" charset="-127"/>
              </a:rPr>
            </a:br>
            <a:r>
              <a:rPr lang="ru-RU" sz="4000" smtClean="0">
                <a:solidFill>
                  <a:srgbClr val="FF9900"/>
                </a:solidFill>
                <a:latin typeface="Batang" pitchFamily="18" charset="-127"/>
                <a:ea typeface="Batang" pitchFamily="18" charset="-127"/>
              </a:rPr>
              <a:t> Божией Матери</a:t>
            </a:r>
          </a:p>
        </p:txBody>
      </p:sp>
      <p:pic>
        <p:nvPicPr>
          <p:cNvPr id="17413" name="Picture 5" descr="C:\Documents and Settings\Ученик\Рабочий стол\м\2_5881979166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57422" y="1214422"/>
            <a:ext cx="4572032" cy="548643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9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286116" y="0"/>
            <a:ext cx="2303916" cy="320359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8435" name="Picture 10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42910" y="142852"/>
            <a:ext cx="1728814" cy="310987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8436" name="Picture 11" descr="\\Admin\работа\рисунки\мамы дети\богини\парвати инд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6286512" y="3404140"/>
            <a:ext cx="2500330" cy="345386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8437" name="Picture 12" descr="\\Admin\работа\рисунки\мамы дети\богини\венера 1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214282" y="3433762"/>
            <a:ext cx="2411412" cy="342423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8438" name="Picture 8" descr="D:\работа\рисунки\мамы дети\богини\гия1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6500826" y="0"/>
            <a:ext cx="2071690" cy="323221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8439" name="Picture 9" descr="D:\работа\рисунки\мамы дети\богини\исида2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3606535" y="3357563"/>
            <a:ext cx="1757628" cy="350043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8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8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8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8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\\Admin\работа\рисунки\дети\6514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>
          <a:xfrm>
            <a:off x="2214546" y="194784"/>
            <a:ext cx="4857784" cy="6596990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</p:pic>
      <p:pic>
        <p:nvPicPr>
          <p:cNvPr id="20483" name="Picture 7" descr="цв5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625" y="0"/>
            <a:ext cx="2000250" cy="300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4" name="Picture 6" descr="цв5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72250" y="3857625"/>
            <a:ext cx="2000250" cy="300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8" descr="http://upload.wikimedia.org/wikipedia/commons/1/1a/RiesenerMothDou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71813" y="1228725"/>
            <a:ext cx="3143250" cy="379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59" name="Picture 10" descr="http://dic.academic.ru/pictures/wiki/files/65/Andrea_Solario_00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588" y="3143250"/>
            <a:ext cx="3001963" cy="371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0" name="Picture 12" descr="http://i021.radikal.ru/0901/7a/4a7faec729act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86500" y="3148013"/>
            <a:ext cx="2857500" cy="3709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1" name="Picture 14" descr="http://dic.academic.ru/pictures/wiki/files/82/Raffael_051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28625" y="0"/>
            <a:ext cx="2343150" cy="3192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2" name="Picture 16" descr="http://dic.academic.ru/pictures/wiki/files/83/Sassoferrato_Madonna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572250" y="0"/>
            <a:ext cx="2214563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94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194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194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194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7" name="Picture 3" descr="D:\работа\рисунки\мамы дети\132bi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2976" y="0"/>
            <a:ext cx="4938888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2531" name="Picture 4" descr="D:\работа\рисунки\анимация\розы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-2245727">
            <a:off x="4532313" y="3675063"/>
            <a:ext cx="4678362" cy="309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2" name="AutoShape 5" descr="О пользе объятий"/>
          <p:cNvSpPr>
            <a:spLocks noChangeAspect="1" noChangeArrowheads="1"/>
          </p:cNvSpPr>
          <p:nvPr/>
        </p:nvSpPr>
        <p:spPr bwMode="auto">
          <a:xfrm>
            <a:off x="4538663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2533" name="AutoShape 7" descr="О пользе объятий"/>
          <p:cNvSpPr>
            <a:spLocks noChangeAspect="1" noChangeArrowheads="1"/>
          </p:cNvSpPr>
          <p:nvPr/>
        </p:nvSpPr>
        <p:spPr bwMode="auto">
          <a:xfrm>
            <a:off x="4538663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2534" name="AutoShape 9" descr="О пользе объятий"/>
          <p:cNvSpPr>
            <a:spLocks noChangeAspect="1" noChangeArrowheads="1"/>
          </p:cNvSpPr>
          <p:nvPr/>
        </p:nvSpPr>
        <p:spPr bwMode="auto">
          <a:xfrm>
            <a:off x="4538663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1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5" descr="цв26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14938" y="2787650"/>
            <a:ext cx="4178300" cy="407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5" name="Picture 4" descr="H:\мамы дети\29359873_28838784_l33zs2cn.png"/>
          <p:cNvPicPr>
            <a:picLocks noChangeAspect="1" noChangeArrowheads="1"/>
          </p:cNvPicPr>
          <p:nvPr/>
        </p:nvPicPr>
        <p:blipFill>
          <a:blip r:embed="rId3">
            <a:lum bright="-10000"/>
          </a:blip>
          <a:srcRect/>
          <a:stretch>
            <a:fillRect/>
          </a:stretch>
        </p:blipFill>
        <p:spPr bwMode="auto">
          <a:xfrm>
            <a:off x="142875" y="-142875"/>
            <a:ext cx="5999163" cy="6072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 descr="H:\мамы дети\64015444_46249993__1_6__devushka_v_sinem_devochka_v_belom_na_skame_shlyapa_ryadom_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928794" y="0"/>
            <a:ext cx="5049555" cy="6858000"/>
          </a:xfrm>
          <a:solidFill>
            <a:srgbClr val="FFFFFF">
              <a:shade val="85000"/>
            </a:srgbClr>
          </a:solidFill>
          <a:ln w="88900" cap="sq">
            <a:solidFill>
              <a:srgbClr val="FFFF00"/>
            </a:solidFill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4579" name="Picture 4" descr="H:\анимация\A09malva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00750" y="3857625"/>
            <a:ext cx="2838450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5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5" descr="\\Admin\работа\рисунки\день матери\63632715_61800671_52538610_48362974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785786" y="857232"/>
            <a:ext cx="7708922" cy="5143536"/>
          </a:xfrm>
          <a:ln w="228600" cap="sq" cmpd="thickThin">
            <a:solidFill>
              <a:srgbClr val="FFFF00"/>
            </a:solidFill>
          </a:ln>
          <a:effectLst>
            <a:innerShdw blurRad="76200">
              <a:srgbClr val="000000"/>
            </a:innerShdw>
          </a:effectLst>
        </p:spPr>
      </p:pic>
      <p:pic>
        <p:nvPicPr>
          <p:cNvPr id="25603" name="Picture 5" descr="цв3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71750" y="5800725"/>
            <a:ext cx="4537075" cy="1057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4" name="Picture 6" descr="цв3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10800000">
            <a:off x="2286000" y="0"/>
            <a:ext cx="4751388" cy="1027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plit orient="vert" dir="in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6" descr="цв21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5288" y="4891088"/>
            <a:ext cx="3240087" cy="139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7" name="Picture 7" descr="цв21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08625" y="549275"/>
            <a:ext cx="3149600" cy="1350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8" name="Picture 8" descr="цв21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5400000">
            <a:off x="3063876" y="2560637"/>
            <a:ext cx="3014662" cy="1293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2" name="Picture 7" descr="E:\мать и дитя\Mother-Child_face_to_fac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3188" y="214313"/>
            <a:ext cx="3736975" cy="32861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4583" name="Picture 7" descr="H:\мамы дети\b6c5bd29621a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643563" y="1928813"/>
            <a:ext cx="3143250" cy="479901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5" name="Picture 5" descr="D:\работа\рисунки\мамы дети\3600.jpe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000100" y="70310"/>
            <a:ext cx="5286412" cy="6787690"/>
          </a:xfr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27651" name="Picture 6" descr="D:\работа\рисунки\анимация\flores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43563" y="3667125"/>
            <a:ext cx="3500437" cy="300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25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42938"/>
          </a:xfrm>
        </p:spPr>
        <p:txBody>
          <a:bodyPr/>
          <a:lstStyle/>
          <a:p>
            <a:pPr algn="l" eaLnBrk="1" hangingPunct="1"/>
            <a:r>
              <a:rPr lang="ru-RU" sz="4200" b="1" smtClean="0">
                <a:solidFill>
                  <a:srgbClr val="0070C0"/>
                </a:solidFill>
                <a:latin typeface="Comic Sans MS" pitchFamily="66" charset="0"/>
              </a:rPr>
              <a:t>Конкурс №1«Угадайте событие!»</a:t>
            </a:r>
          </a:p>
        </p:txBody>
      </p:sp>
      <p:pic>
        <p:nvPicPr>
          <p:cNvPr id="28675" name="Picture 5" descr="на качелях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769225" y="4214813"/>
            <a:ext cx="1374775" cy="2492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1" name="Picture 5" descr="\\Admin\работа\фото\мероприятия\8 марта\2010\P3060547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email"/>
          <a:srcRect/>
          <a:stretch>
            <a:fillRect/>
          </a:stretch>
        </p:blipFill>
        <p:spPr>
          <a:xfrm>
            <a:off x="1571604" y="642918"/>
            <a:ext cx="3582562" cy="6000792"/>
          </a:xfrm>
          <a:effectLst>
            <a:softEdge rad="112500"/>
          </a:effectLst>
        </p:spPr>
      </p:pic>
      <p:sp>
        <p:nvSpPr>
          <p:cNvPr id="7" name="Прямоугольник 6"/>
          <p:cNvSpPr>
            <a:spLocks noChangeArrowheads="1"/>
          </p:cNvSpPr>
          <p:nvPr/>
        </p:nvSpPr>
        <p:spPr bwMode="auto">
          <a:xfrm>
            <a:off x="5572125" y="2000250"/>
            <a:ext cx="3214688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 i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Конкурсная программа </a:t>
            </a:r>
          </a:p>
          <a:p>
            <a:r>
              <a:rPr lang="ru-RU" sz="2800" b="1" i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ко Дню 8 Марта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24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  <p:bldP spid="7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6" descr="ученик за партой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13575" y="4351338"/>
            <a:ext cx="2130425" cy="2506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582613"/>
          </a:xfrm>
        </p:spPr>
        <p:txBody>
          <a:bodyPr/>
          <a:lstStyle/>
          <a:p>
            <a:pPr algn="l" eaLnBrk="1" hangingPunct="1"/>
            <a:r>
              <a:rPr lang="ru-RU" sz="4200" b="1" smtClean="0">
                <a:solidFill>
                  <a:srgbClr val="0070C0"/>
                </a:solidFill>
                <a:latin typeface="Comic Sans MS" pitchFamily="66" charset="0"/>
              </a:rPr>
              <a:t>Конкурс №1«Угадайте событие!»</a:t>
            </a: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5572125" y="1571625"/>
            <a:ext cx="3214688" cy="2246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 i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Конкурсная программа </a:t>
            </a:r>
          </a:p>
          <a:p>
            <a:r>
              <a:rPr lang="ru-RU" sz="2800" b="1" i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к Дню Защитников Отечества</a:t>
            </a:r>
          </a:p>
        </p:txBody>
      </p:sp>
      <p:pic>
        <p:nvPicPr>
          <p:cNvPr id="25608" name="Picture 8" descr="\\Admin\работа\фото\мероприятия\23 февраля\2009\P2200570.JPG"/>
          <p:cNvPicPr>
            <a:picLocks noChangeAspect="1" noChangeArrowheads="1"/>
          </p:cNvPicPr>
          <p:nvPr/>
        </p:nvPicPr>
        <p:blipFill>
          <a:blip r:embed="rId3" cstate="email"/>
          <a:srcRect b="-419"/>
          <a:stretch>
            <a:fillRect/>
          </a:stretch>
        </p:blipFill>
        <p:spPr bwMode="auto">
          <a:xfrm>
            <a:off x="857224" y="571480"/>
            <a:ext cx="5000640" cy="58578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25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\\Admin\работа\фото\мероприятия\новый год\2006\24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28335" y="785794"/>
            <a:ext cx="7905025" cy="53578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582613"/>
          </a:xfrm>
        </p:spPr>
        <p:txBody>
          <a:bodyPr/>
          <a:lstStyle/>
          <a:p>
            <a:pPr algn="l" eaLnBrk="1" hangingPunct="1"/>
            <a:r>
              <a:rPr lang="ru-RU" sz="4200" b="1" smtClean="0">
                <a:solidFill>
                  <a:srgbClr val="0070C0"/>
                </a:solidFill>
                <a:latin typeface="Comic Sans MS" pitchFamily="66" charset="0"/>
              </a:rPr>
              <a:t>Конкурс №1«Угадайте событие!»</a:t>
            </a: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5786438" y="5715000"/>
            <a:ext cx="3000375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 i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Новогодний праздник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47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 build="allAtOnce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582613"/>
          </a:xfrm>
        </p:spPr>
        <p:txBody>
          <a:bodyPr/>
          <a:lstStyle/>
          <a:p>
            <a:pPr algn="l" eaLnBrk="1" hangingPunct="1"/>
            <a:r>
              <a:rPr lang="ru-RU" sz="4200" b="1" smtClean="0">
                <a:solidFill>
                  <a:srgbClr val="0070C0"/>
                </a:solidFill>
                <a:latin typeface="Comic Sans MS" pitchFamily="66" charset="0"/>
              </a:rPr>
              <a:t>Конкурс №1«Угадайте событие!»</a:t>
            </a: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5357813" y="1857375"/>
            <a:ext cx="3357562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 i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День птиц</a:t>
            </a:r>
          </a:p>
        </p:txBody>
      </p:sp>
      <p:pic>
        <p:nvPicPr>
          <p:cNvPr id="48133" name="Picture 5" descr="\\Admin\работа\фото\мероприятия\декада птиц 09\P4300803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470087" y="692614"/>
            <a:ext cx="3601979" cy="59510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48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\\Admin\работа\фото\мероприятия\площадка\06\8 июня\индейцы 1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85720" y="857232"/>
            <a:ext cx="7358114" cy="55185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582613"/>
          </a:xfrm>
        </p:spPr>
        <p:txBody>
          <a:bodyPr/>
          <a:lstStyle/>
          <a:p>
            <a:pPr algn="l" eaLnBrk="1" hangingPunct="1"/>
            <a:r>
              <a:rPr lang="ru-RU" sz="4200" b="1" smtClean="0">
                <a:solidFill>
                  <a:srgbClr val="0070C0"/>
                </a:solidFill>
                <a:latin typeface="Comic Sans MS" pitchFamily="66" charset="0"/>
              </a:rPr>
              <a:t>Конкурс №1«Угадайте событие!»</a:t>
            </a: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5715000" y="1071563"/>
            <a:ext cx="3214688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 i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Летний лагерь-</a:t>
            </a:r>
          </a:p>
          <a:p>
            <a:r>
              <a:rPr lang="ru-RU" sz="2800" b="1" i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День индейца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49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8" name="Picture 4" descr="\\Admin\работа\фото\мероприятия\день семьи\2008\IMG00032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85720" y="714356"/>
            <a:ext cx="8248826" cy="52926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725488"/>
          </a:xfrm>
        </p:spPr>
        <p:txBody>
          <a:bodyPr/>
          <a:lstStyle/>
          <a:p>
            <a:pPr algn="l" eaLnBrk="1" hangingPunct="1"/>
            <a:r>
              <a:rPr lang="ru-RU" sz="4200" b="1" smtClean="0">
                <a:solidFill>
                  <a:srgbClr val="0070C0"/>
                </a:solidFill>
                <a:latin typeface="Comic Sans MS" pitchFamily="66" charset="0"/>
              </a:rPr>
              <a:t>Конкурс №1«Угадайте событие!»</a:t>
            </a:r>
          </a:p>
        </p:txBody>
      </p:sp>
      <p:sp>
        <p:nvSpPr>
          <p:cNvPr id="7" name="Прямоугольник 6"/>
          <p:cNvSpPr>
            <a:spLocks noChangeArrowheads="1"/>
          </p:cNvSpPr>
          <p:nvPr/>
        </p:nvSpPr>
        <p:spPr bwMode="auto">
          <a:xfrm>
            <a:off x="5143500" y="5572125"/>
            <a:ext cx="3214688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 i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Весёлые старты</a:t>
            </a:r>
          </a:p>
          <a:p>
            <a:r>
              <a:rPr lang="ru-RU" sz="2800" b="1" i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ко Дню семьи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26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\\Admin\работа\фото\мероприятия\площадка\лето 2008\соревнования\юн вод 3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928662" y="928670"/>
            <a:ext cx="7048549" cy="52864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725488"/>
          </a:xfrm>
        </p:spPr>
        <p:txBody>
          <a:bodyPr/>
          <a:lstStyle/>
          <a:p>
            <a:pPr algn="l" eaLnBrk="1" hangingPunct="1"/>
            <a:r>
              <a:rPr lang="ru-RU" sz="4200" b="1" smtClean="0">
                <a:solidFill>
                  <a:srgbClr val="0070C0"/>
                </a:solidFill>
                <a:latin typeface="Comic Sans MS" pitchFamily="66" charset="0"/>
              </a:rPr>
              <a:t>Конкурс №1«Угадайте событие!»</a:t>
            </a:r>
          </a:p>
        </p:txBody>
      </p:sp>
      <p:sp>
        <p:nvSpPr>
          <p:cNvPr id="7" name="Прямоугольник 6"/>
          <p:cNvSpPr>
            <a:spLocks noChangeArrowheads="1"/>
          </p:cNvSpPr>
          <p:nvPr/>
        </p:nvSpPr>
        <p:spPr bwMode="auto">
          <a:xfrm>
            <a:off x="5643563" y="5429250"/>
            <a:ext cx="3214687" cy="181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 i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Летний лагерь-</a:t>
            </a:r>
          </a:p>
          <a:p>
            <a:r>
              <a:rPr lang="ru-RU" sz="2800" b="1" i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конкурс </a:t>
            </a:r>
          </a:p>
          <a:p>
            <a:r>
              <a:rPr lang="ru-RU" sz="2800" b="1" i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«Кто быстрее»</a:t>
            </a:r>
          </a:p>
          <a:p>
            <a:endParaRPr lang="ru-RU" sz="2800" b="1" i="1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50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25487"/>
          </a:xfrm>
        </p:spPr>
        <p:txBody>
          <a:bodyPr/>
          <a:lstStyle/>
          <a:p>
            <a:pPr algn="r" eaLnBrk="1" hangingPunct="1"/>
            <a:r>
              <a:rPr lang="ru-RU" b="1" smtClean="0">
                <a:solidFill>
                  <a:srgbClr val="0070C0"/>
                </a:solidFill>
                <a:latin typeface="Comic Sans MS" pitchFamily="66" charset="0"/>
              </a:rPr>
              <a:t>Конкурс №2 «Кулинарный»</a:t>
            </a:r>
          </a:p>
        </p:txBody>
      </p:sp>
      <p:pic>
        <p:nvPicPr>
          <p:cNvPr id="33797" name="Picture 5" descr="H:\u19_57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1142984"/>
            <a:ext cx="7461280" cy="55959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3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4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>
          <a:xfrm>
            <a:off x="500063" y="285750"/>
            <a:ext cx="8229600" cy="1357313"/>
          </a:xfrm>
        </p:spPr>
        <p:txBody>
          <a:bodyPr/>
          <a:lstStyle/>
          <a:p>
            <a:pPr algn="r" eaLnBrk="1" hangingPunct="1"/>
            <a:r>
              <a:rPr lang="ru-RU" smtClean="0">
                <a:solidFill>
                  <a:srgbClr val="0070C0"/>
                </a:solidFill>
                <a:latin typeface="Comic Sans MS" pitchFamily="66" charset="0"/>
              </a:rPr>
              <a:t>Конкурс №3 </a:t>
            </a:r>
            <a:br>
              <a:rPr lang="ru-RU" smtClean="0">
                <a:solidFill>
                  <a:srgbClr val="0070C0"/>
                </a:solidFill>
                <a:latin typeface="Comic Sans MS" pitchFamily="66" charset="0"/>
              </a:rPr>
            </a:br>
            <a:r>
              <a:rPr lang="ru-RU" smtClean="0">
                <a:solidFill>
                  <a:srgbClr val="0070C0"/>
                </a:solidFill>
                <a:latin typeface="Comic Sans MS" pitchFamily="66" charset="0"/>
              </a:rPr>
              <a:t>«Найди слово»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8625" y="2357438"/>
            <a:ext cx="8243888" cy="1214437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ru-RU" sz="8800" b="1" smtClean="0">
                <a:solidFill>
                  <a:srgbClr val="C00000"/>
                </a:solidFill>
                <a:latin typeface="Cambria Math" pitchFamily="18" charset="0"/>
                <a:ea typeface="Cambria Math" pitchFamily="18" charset="0"/>
                <a:cs typeface="Cambria Math" pitchFamily="18" charset="0"/>
              </a:rPr>
              <a:t>МАТЕРИНСТВО</a:t>
            </a:r>
          </a:p>
          <a:p>
            <a:pPr algn="ctr" eaLnBrk="1" hangingPunct="1">
              <a:lnSpc>
                <a:spcPct val="90000"/>
              </a:lnSpc>
            </a:pPr>
            <a:endParaRPr lang="ru-RU" sz="8800" b="1" smtClean="0">
              <a:solidFill>
                <a:srgbClr val="C00000"/>
              </a:solidFill>
              <a:latin typeface="Cambria Math" pitchFamily="18" charset="0"/>
              <a:ea typeface="Cambria Math" pitchFamily="18" charset="0"/>
              <a:cs typeface="Cambria Math" pitchFamily="18" charset="0"/>
            </a:endParaRPr>
          </a:p>
        </p:txBody>
      </p:sp>
      <p:pic>
        <p:nvPicPr>
          <p:cNvPr id="34822" name="Picture 6" descr="H:\мамы дети\62982633_58879222_ya7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28596" y="4214818"/>
            <a:ext cx="2857520" cy="228601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563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563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563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48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2" grpId="0"/>
      <p:bldP spid="28675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5214938" y="214313"/>
            <a:ext cx="3643312" cy="928687"/>
          </a:xfrm>
        </p:spPr>
        <p:txBody>
          <a:bodyPr/>
          <a:lstStyle/>
          <a:p>
            <a:pPr algn="r" eaLnBrk="1" hangingPunct="1"/>
            <a:r>
              <a:rPr lang="ru-RU" sz="4000" smtClean="0">
                <a:solidFill>
                  <a:srgbClr val="0070C0"/>
                </a:solidFill>
                <a:latin typeface="Comic Sans MS" pitchFamily="66" charset="0"/>
              </a:rPr>
              <a:t>Конкурс № 4 </a:t>
            </a:r>
            <a:br>
              <a:rPr lang="ru-RU" sz="4000" smtClean="0">
                <a:solidFill>
                  <a:srgbClr val="0070C0"/>
                </a:solidFill>
                <a:latin typeface="Comic Sans MS" pitchFamily="66" charset="0"/>
              </a:rPr>
            </a:br>
            <a:r>
              <a:rPr lang="ru-RU" sz="4000" smtClean="0">
                <a:solidFill>
                  <a:srgbClr val="0070C0"/>
                </a:solidFill>
                <a:latin typeface="Comic Sans MS" pitchFamily="66" charset="0"/>
              </a:rPr>
              <a:t>«Что это?»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928688"/>
            <a:ext cx="1785938" cy="3786187"/>
          </a:xfrm>
        </p:spPr>
        <p:txBody>
          <a:bodyPr/>
          <a:lstStyle/>
          <a:p>
            <a:pPr marL="0" indent="0" algn="r">
              <a:spcBef>
                <a:spcPts val="0"/>
              </a:spcBef>
              <a:defRPr/>
            </a:pPr>
            <a:r>
              <a:rPr lang="ru-RU" sz="2000" dirty="0" smtClean="0">
                <a:solidFill>
                  <a:srgbClr val="00B050"/>
                </a:solidFill>
              </a:rPr>
              <a:t>Хурма –  </a:t>
            </a:r>
          </a:p>
          <a:p>
            <a:pPr marL="0" indent="0" algn="r">
              <a:spcBef>
                <a:spcPts val="0"/>
              </a:spcBef>
              <a:defRPr/>
            </a:pPr>
            <a:r>
              <a:rPr lang="ru-RU" sz="2000" dirty="0" smtClean="0">
                <a:solidFill>
                  <a:srgbClr val="00B050"/>
                </a:solidFill>
              </a:rPr>
              <a:t>Сазан –  </a:t>
            </a:r>
          </a:p>
          <a:p>
            <a:pPr marL="0" indent="0" algn="r">
              <a:spcBef>
                <a:spcPts val="0"/>
              </a:spcBef>
              <a:defRPr/>
            </a:pPr>
            <a:r>
              <a:rPr lang="ru-RU" sz="2000" dirty="0" smtClean="0">
                <a:solidFill>
                  <a:srgbClr val="00B050"/>
                </a:solidFill>
              </a:rPr>
              <a:t>Изюм –  </a:t>
            </a:r>
          </a:p>
          <a:p>
            <a:pPr marL="0" indent="0" algn="r">
              <a:spcBef>
                <a:spcPts val="0"/>
              </a:spcBef>
              <a:defRPr/>
            </a:pPr>
            <a:r>
              <a:rPr lang="ru-RU" sz="2000" dirty="0" smtClean="0">
                <a:solidFill>
                  <a:srgbClr val="00B050"/>
                </a:solidFill>
              </a:rPr>
              <a:t>Корица –  </a:t>
            </a:r>
          </a:p>
          <a:p>
            <a:pPr marL="0" indent="0" algn="r">
              <a:spcBef>
                <a:spcPts val="0"/>
              </a:spcBef>
              <a:defRPr/>
            </a:pPr>
            <a:r>
              <a:rPr lang="ru-RU" sz="2000" dirty="0" smtClean="0">
                <a:solidFill>
                  <a:srgbClr val="00B050"/>
                </a:solidFill>
              </a:rPr>
              <a:t>Кокос –  </a:t>
            </a:r>
          </a:p>
          <a:p>
            <a:pPr marL="0" indent="0" algn="r">
              <a:spcBef>
                <a:spcPts val="0"/>
              </a:spcBef>
              <a:defRPr/>
            </a:pPr>
            <a:r>
              <a:rPr lang="ru-RU" sz="2000" dirty="0" smtClean="0">
                <a:solidFill>
                  <a:srgbClr val="00B050"/>
                </a:solidFill>
              </a:rPr>
              <a:t>Дыня –  </a:t>
            </a:r>
          </a:p>
          <a:p>
            <a:pPr marL="0" indent="0" algn="r">
              <a:spcBef>
                <a:spcPts val="0"/>
              </a:spcBef>
              <a:defRPr/>
            </a:pPr>
            <a:r>
              <a:rPr lang="ru-RU" sz="2000" dirty="0" smtClean="0">
                <a:solidFill>
                  <a:srgbClr val="00B050"/>
                </a:solidFill>
              </a:rPr>
              <a:t>Палтус –  </a:t>
            </a:r>
          </a:p>
          <a:p>
            <a:pPr marL="0" indent="0" algn="r">
              <a:spcBef>
                <a:spcPts val="0"/>
              </a:spcBef>
              <a:defRPr/>
            </a:pPr>
            <a:r>
              <a:rPr lang="ru-RU" sz="2000" dirty="0" smtClean="0">
                <a:solidFill>
                  <a:srgbClr val="00B050"/>
                </a:solidFill>
              </a:rPr>
              <a:t>Рис –  </a:t>
            </a:r>
          </a:p>
          <a:p>
            <a:pPr marL="0" indent="0" algn="r">
              <a:spcBef>
                <a:spcPts val="0"/>
              </a:spcBef>
              <a:defRPr/>
            </a:pPr>
            <a:r>
              <a:rPr lang="ru-RU" sz="2000" dirty="0" smtClean="0">
                <a:solidFill>
                  <a:srgbClr val="00B050"/>
                </a:solidFill>
              </a:rPr>
              <a:t>Голубика –  </a:t>
            </a:r>
          </a:p>
          <a:p>
            <a:pPr marL="0" indent="0" algn="r">
              <a:spcBef>
                <a:spcPts val="0"/>
              </a:spcBef>
              <a:defRPr/>
            </a:pPr>
            <a:r>
              <a:rPr lang="ru-RU" sz="2000" dirty="0" smtClean="0">
                <a:solidFill>
                  <a:srgbClr val="00B050"/>
                </a:solidFill>
              </a:rPr>
              <a:t>Вишня –  </a:t>
            </a:r>
          </a:p>
          <a:p>
            <a:pPr marL="0" indent="0" algn="r">
              <a:spcBef>
                <a:spcPts val="0"/>
              </a:spcBef>
              <a:defRPr/>
            </a:pPr>
            <a:r>
              <a:rPr lang="ru-RU" sz="2000" dirty="0" smtClean="0">
                <a:solidFill>
                  <a:srgbClr val="00B050"/>
                </a:solidFill>
              </a:rPr>
              <a:t>Вобла –  </a:t>
            </a:r>
          </a:p>
          <a:p>
            <a:pPr marL="0" indent="0" algn="r">
              <a:spcBef>
                <a:spcPts val="0"/>
              </a:spcBef>
              <a:defRPr/>
            </a:pPr>
            <a:r>
              <a:rPr lang="ru-RU" sz="2000" dirty="0" smtClean="0">
                <a:solidFill>
                  <a:srgbClr val="00B050"/>
                </a:solidFill>
              </a:rPr>
              <a:t>Фисташки –  </a:t>
            </a:r>
          </a:p>
          <a:p>
            <a:pPr marL="360000">
              <a:spcBef>
                <a:spcPts val="0"/>
              </a:spcBef>
              <a:buFontTx/>
              <a:buNone/>
              <a:defRPr/>
            </a:pPr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dirty="0" smtClean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2571750" y="2857500"/>
            <a:ext cx="2000250" cy="3786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eaLnBrk="0" hangingPunct="0">
              <a:spcBef>
                <a:spcPts val="0"/>
              </a:spcBef>
              <a:buFontTx/>
              <a:buChar char="•"/>
              <a:defRPr/>
            </a:pPr>
            <a:r>
              <a:rPr lang="ru-RU" sz="2000" kern="0" dirty="0">
                <a:solidFill>
                  <a:srgbClr val="00B050"/>
                </a:solidFill>
                <a:latin typeface="+mn-lt"/>
              </a:rPr>
              <a:t>Виноград –  </a:t>
            </a:r>
          </a:p>
          <a:p>
            <a:pPr algn="r" eaLnBrk="0" hangingPunct="0">
              <a:spcBef>
                <a:spcPts val="0"/>
              </a:spcBef>
              <a:buFontTx/>
              <a:buChar char="•"/>
              <a:defRPr/>
            </a:pPr>
            <a:r>
              <a:rPr lang="ru-RU" sz="2000" kern="0" dirty="0">
                <a:solidFill>
                  <a:srgbClr val="00B050"/>
                </a:solidFill>
                <a:latin typeface="+mn-lt"/>
              </a:rPr>
              <a:t>Бычки –  </a:t>
            </a:r>
          </a:p>
          <a:p>
            <a:pPr algn="r" eaLnBrk="0" hangingPunct="0">
              <a:spcBef>
                <a:spcPts val="0"/>
              </a:spcBef>
              <a:buFontTx/>
              <a:buChar char="•"/>
              <a:defRPr/>
            </a:pPr>
            <a:r>
              <a:rPr lang="ru-RU" sz="2000" kern="0" dirty="0">
                <a:solidFill>
                  <a:srgbClr val="00B050"/>
                </a:solidFill>
                <a:latin typeface="+mn-lt"/>
              </a:rPr>
              <a:t>Брусника –  </a:t>
            </a:r>
          </a:p>
          <a:p>
            <a:pPr algn="r" eaLnBrk="0" hangingPunct="0">
              <a:spcBef>
                <a:spcPts val="0"/>
              </a:spcBef>
              <a:buFontTx/>
              <a:buChar char="•"/>
              <a:defRPr/>
            </a:pPr>
            <a:r>
              <a:rPr lang="ru-RU" sz="2000" kern="0" dirty="0">
                <a:solidFill>
                  <a:srgbClr val="00B050"/>
                </a:solidFill>
                <a:latin typeface="+mn-lt"/>
              </a:rPr>
              <a:t>Бобы – </a:t>
            </a:r>
          </a:p>
          <a:p>
            <a:pPr algn="r" eaLnBrk="0" hangingPunct="0">
              <a:spcBef>
                <a:spcPts val="0"/>
              </a:spcBef>
              <a:buFontTx/>
              <a:buChar char="•"/>
              <a:defRPr/>
            </a:pPr>
            <a:r>
              <a:rPr lang="ru-RU" sz="2000" kern="0" dirty="0">
                <a:solidFill>
                  <a:srgbClr val="00B050"/>
                </a:solidFill>
                <a:latin typeface="+mn-lt"/>
              </a:rPr>
              <a:t>Топинамбур – </a:t>
            </a:r>
          </a:p>
          <a:p>
            <a:pPr algn="r" eaLnBrk="0" hangingPunct="0">
              <a:spcBef>
                <a:spcPts val="0"/>
              </a:spcBef>
              <a:buFontTx/>
              <a:buChar char="•"/>
              <a:defRPr/>
            </a:pPr>
            <a:r>
              <a:rPr lang="ru-RU" sz="2000" kern="0" dirty="0">
                <a:solidFill>
                  <a:srgbClr val="00B050"/>
                </a:solidFill>
                <a:latin typeface="+mn-lt"/>
              </a:rPr>
              <a:t>Индейка –  </a:t>
            </a:r>
          </a:p>
          <a:p>
            <a:pPr algn="r" eaLnBrk="0" hangingPunct="0">
              <a:spcBef>
                <a:spcPts val="0"/>
              </a:spcBef>
              <a:buFontTx/>
              <a:buChar char="•"/>
              <a:defRPr/>
            </a:pPr>
            <a:r>
              <a:rPr lang="ru-RU" sz="2000" kern="0" dirty="0">
                <a:solidFill>
                  <a:srgbClr val="00B050"/>
                </a:solidFill>
                <a:latin typeface="+mn-lt"/>
              </a:rPr>
              <a:t>Артишок – </a:t>
            </a:r>
          </a:p>
          <a:p>
            <a:pPr algn="r" eaLnBrk="0" hangingPunct="0">
              <a:spcBef>
                <a:spcPts val="0"/>
              </a:spcBef>
              <a:buFontTx/>
              <a:buChar char="•"/>
              <a:defRPr/>
            </a:pPr>
            <a:r>
              <a:rPr lang="ru-RU" sz="2000" kern="0" dirty="0">
                <a:solidFill>
                  <a:srgbClr val="00B050"/>
                </a:solidFill>
                <a:latin typeface="+mn-lt"/>
              </a:rPr>
              <a:t>Квас –  </a:t>
            </a:r>
          </a:p>
          <a:p>
            <a:pPr algn="r" eaLnBrk="0" hangingPunct="0">
              <a:spcBef>
                <a:spcPts val="0"/>
              </a:spcBef>
              <a:buFontTx/>
              <a:buChar char="•"/>
              <a:defRPr/>
            </a:pPr>
            <a:r>
              <a:rPr lang="ru-RU" sz="2000" kern="0" dirty="0">
                <a:solidFill>
                  <a:srgbClr val="00B050"/>
                </a:solidFill>
                <a:latin typeface="+mn-lt"/>
              </a:rPr>
              <a:t>Кефаль –  </a:t>
            </a:r>
          </a:p>
          <a:p>
            <a:pPr algn="r" eaLnBrk="0" hangingPunct="0">
              <a:spcBef>
                <a:spcPts val="0"/>
              </a:spcBef>
              <a:buFontTx/>
              <a:buChar char="•"/>
              <a:defRPr/>
            </a:pPr>
            <a:r>
              <a:rPr lang="ru-RU" sz="2000" kern="0" dirty="0">
                <a:solidFill>
                  <a:srgbClr val="00B050"/>
                </a:solidFill>
                <a:latin typeface="+mn-lt"/>
              </a:rPr>
              <a:t>Кольраби –  </a:t>
            </a:r>
          </a:p>
          <a:p>
            <a:pPr algn="r" eaLnBrk="0" hangingPunct="0">
              <a:spcBef>
                <a:spcPts val="0"/>
              </a:spcBef>
              <a:buFontTx/>
              <a:buChar char="•"/>
              <a:defRPr/>
            </a:pPr>
            <a:r>
              <a:rPr lang="ru-RU" sz="2000" kern="0" dirty="0">
                <a:solidFill>
                  <a:srgbClr val="00B050"/>
                </a:solidFill>
                <a:latin typeface="+mn-lt"/>
              </a:rPr>
              <a:t>Кумыс – </a:t>
            </a:r>
          </a:p>
          <a:p>
            <a:pPr algn="r" eaLnBrk="0" hangingPunct="0">
              <a:spcBef>
                <a:spcPts val="0"/>
              </a:spcBef>
              <a:buFontTx/>
              <a:buChar char="•"/>
              <a:defRPr/>
            </a:pPr>
            <a:r>
              <a:rPr lang="ru-RU" sz="2000" kern="0" dirty="0">
                <a:solidFill>
                  <a:srgbClr val="00B050"/>
                </a:solidFill>
                <a:latin typeface="+mn-lt"/>
              </a:rPr>
              <a:t>Арбуз – </a:t>
            </a:r>
          </a:p>
          <a:p>
            <a:pPr marL="342900" indent="-342900" algn="l" eaLnBrk="0" hangingPunct="0">
              <a:spcBef>
                <a:spcPct val="20000"/>
              </a:spcBef>
              <a:buFontTx/>
              <a:buChar char="•"/>
              <a:defRPr/>
            </a:pPr>
            <a:endParaRPr lang="ru-RU" sz="2000" kern="0" dirty="0">
              <a:latin typeface="+mn-lt"/>
            </a:endParaRPr>
          </a:p>
          <a:p>
            <a:pPr marL="342900" indent="-342900" algn="l" eaLnBrk="0" hangingPunct="0">
              <a:spcBef>
                <a:spcPct val="20000"/>
              </a:spcBef>
              <a:defRPr/>
            </a:pPr>
            <a:r>
              <a:rPr lang="ru-RU" sz="3200" kern="0" dirty="0">
                <a:latin typeface="+mn-lt"/>
              </a:rPr>
              <a:t/>
            </a:r>
            <a:br>
              <a:rPr lang="ru-RU" sz="3200" kern="0" dirty="0">
                <a:latin typeface="+mn-lt"/>
              </a:rPr>
            </a:br>
            <a:endParaRPr lang="ru-RU" sz="6600" kern="0" dirty="0">
              <a:latin typeface="+mn-lt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5357813" y="1285875"/>
            <a:ext cx="2500312" cy="314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eaLnBrk="0" hangingPunct="0">
              <a:spcBef>
                <a:spcPts val="0"/>
              </a:spcBef>
              <a:buFontTx/>
              <a:buChar char="•"/>
              <a:defRPr/>
            </a:pPr>
            <a:r>
              <a:rPr lang="ru-RU" sz="2000" kern="0" dirty="0">
                <a:solidFill>
                  <a:srgbClr val="00B050"/>
                </a:solidFill>
                <a:latin typeface="+mn-lt"/>
              </a:rPr>
              <a:t>Рябчик –  </a:t>
            </a:r>
          </a:p>
          <a:p>
            <a:pPr algn="r" eaLnBrk="0" hangingPunct="0">
              <a:spcBef>
                <a:spcPts val="0"/>
              </a:spcBef>
              <a:buFontTx/>
              <a:buChar char="•"/>
              <a:defRPr/>
            </a:pPr>
            <a:r>
              <a:rPr lang="ru-RU" sz="2000" kern="0" dirty="0">
                <a:solidFill>
                  <a:srgbClr val="00B050"/>
                </a:solidFill>
                <a:latin typeface="+mn-lt"/>
              </a:rPr>
              <a:t>Пастернак – </a:t>
            </a:r>
          </a:p>
          <a:p>
            <a:pPr algn="r" eaLnBrk="0" hangingPunct="0">
              <a:spcBef>
                <a:spcPts val="0"/>
              </a:spcBef>
              <a:buFontTx/>
              <a:buChar char="•"/>
              <a:defRPr/>
            </a:pPr>
            <a:r>
              <a:rPr lang="ru-RU" sz="2000" kern="0" dirty="0">
                <a:solidFill>
                  <a:srgbClr val="00B050"/>
                </a:solidFill>
                <a:latin typeface="+mn-lt"/>
              </a:rPr>
              <a:t>Киви – </a:t>
            </a:r>
          </a:p>
          <a:p>
            <a:pPr algn="r" eaLnBrk="0" hangingPunct="0">
              <a:spcBef>
                <a:spcPts val="0"/>
              </a:spcBef>
              <a:buFontTx/>
              <a:buChar char="•"/>
              <a:defRPr/>
            </a:pPr>
            <a:r>
              <a:rPr lang="ru-RU" sz="2000" kern="0" dirty="0">
                <a:solidFill>
                  <a:srgbClr val="00B050"/>
                </a:solidFill>
                <a:latin typeface="+mn-lt"/>
              </a:rPr>
              <a:t>Лавровый лист –  </a:t>
            </a:r>
          </a:p>
          <a:p>
            <a:pPr algn="r" eaLnBrk="0" hangingPunct="0">
              <a:spcBef>
                <a:spcPts val="0"/>
              </a:spcBef>
              <a:buFontTx/>
              <a:buChar char="•"/>
              <a:defRPr/>
            </a:pPr>
            <a:r>
              <a:rPr lang="ru-RU" sz="2000" kern="0" dirty="0">
                <a:solidFill>
                  <a:srgbClr val="00B050"/>
                </a:solidFill>
                <a:latin typeface="+mn-lt"/>
              </a:rPr>
              <a:t>Пшено – </a:t>
            </a:r>
          </a:p>
          <a:p>
            <a:pPr algn="r" eaLnBrk="0" hangingPunct="0">
              <a:spcBef>
                <a:spcPts val="0"/>
              </a:spcBef>
              <a:buFontTx/>
              <a:buChar char="•"/>
              <a:defRPr/>
            </a:pPr>
            <a:r>
              <a:rPr lang="ru-RU" sz="2000" kern="0" dirty="0">
                <a:solidFill>
                  <a:srgbClr val="00B050"/>
                </a:solidFill>
                <a:latin typeface="+mn-lt"/>
              </a:rPr>
              <a:t>Редька – </a:t>
            </a:r>
          </a:p>
          <a:p>
            <a:pPr algn="r" eaLnBrk="0" hangingPunct="0">
              <a:spcBef>
                <a:spcPts val="0"/>
              </a:spcBef>
              <a:buFontTx/>
              <a:buChar char="•"/>
              <a:defRPr/>
            </a:pPr>
            <a:r>
              <a:rPr lang="ru-RU" sz="2000" kern="0" dirty="0">
                <a:solidFill>
                  <a:srgbClr val="00B050"/>
                </a:solidFill>
                <a:latin typeface="+mn-lt"/>
              </a:rPr>
              <a:t>Лимон –  </a:t>
            </a:r>
          </a:p>
          <a:p>
            <a:pPr algn="r" eaLnBrk="0" hangingPunct="0">
              <a:spcBef>
                <a:spcPts val="0"/>
              </a:spcBef>
              <a:buFontTx/>
              <a:buChar char="•"/>
              <a:defRPr/>
            </a:pPr>
            <a:r>
              <a:rPr lang="ru-RU" sz="2000" kern="0" dirty="0">
                <a:solidFill>
                  <a:srgbClr val="00B050"/>
                </a:solidFill>
                <a:latin typeface="+mn-lt"/>
              </a:rPr>
              <a:t>Клубника –  </a:t>
            </a:r>
          </a:p>
          <a:p>
            <a:pPr algn="r" eaLnBrk="0" hangingPunct="0">
              <a:spcBef>
                <a:spcPts val="0"/>
              </a:spcBef>
              <a:buFontTx/>
              <a:buChar char="•"/>
              <a:defRPr/>
            </a:pPr>
            <a:r>
              <a:rPr lang="ru-RU" sz="2000" kern="0" dirty="0">
                <a:solidFill>
                  <a:srgbClr val="00B050"/>
                </a:solidFill>
                <a:latin typeface="+mn-lt"/>
              </a:rPr>
              <a:t>Сморчок –  </a:t>
            </a:r>
          </a:p>
          <a:p>
            <a:pPr algn="r" eaLnBrk="0" hangingPunct="0">
              <a:spcBef>
                <a:spcPts val="0"/>
              </a:spcBef>
              <a:buFontTx/>
              <a:buChar char="•"/>
              <a:defRPr/>
            </a:pPr>
            <a:r>
              <a:rPr lang="ru-RU" sz="2000" kern="0" dirty="0">
                <a:solidFill>
                  <a:srgbClr val="00B050"/>
                </a:solidFill>
                <a:latin typeface="+mn-lt"/>
              </a:rPr>
              <a:t>Стерлядь – </a:t>
            </a:r>
          </a:p>
          <a:p>
            <a:pPr marL="342900" indent="-342900" algn="r" eaLnBrk="0" hangingPunct="0">
              <a:spcBef>
                <a:spcPct val="20000"/>
              </a:spcBef>
              <a:defRPr/>
            </a:pPr>
            <a:r>
              <a:rPr lang="ru-RU" sz="3200" kern="0" dirty="0">
                <a:latin typeface="+mn-lt"/>
              </a:rPr>
              <a:t/>
            </a:r>
            <a:br>
              <a:rPr lang="ru-RU" sz="3200" kern="0" dirty="0">
                <a:latin typeface="+mn-lt"/>
              </a:rPr>
            </a:br>
            <a:endParaRPr lang="ru-RU" sz="6600" kern="0" dirty="0">
              <a:latin typeface="+mn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14500" y="928688"/>
            <a:ext cx="1500188" cy="37861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l">
              <a:defRPr/>
            </a:pPr>
            <a:r>
              <a:rPr lang="ru-RU" sz="2000" dirty="0">
                <a:solidFill>
                  <a:srgbClr val="800080"/>
                </a:solidFill>
                <a:latin typeface="+mn-lt"/>
              </a:rPr>
              <a:t>фрукт</a:t>
            </a:r>
          </a:p>
          <a:p>
            <a:pPr algn="l">
              <a:defRPr/>
            </a:pPr>
            <a:r>
              <a:rPr lang="ru-RU" sz="2000" dirty="0">
                <a:solidFill>
                  <a:srgbClr val="800080"/>
                </a:solidFill>
                <a:latin typeface="+mn-lt"/>
              </a:rPr>
              <a:t>рыба</a:t>
            </a:r>
          </a:p>
          <a:p>
            <a:pPr algn="l">
              <a:defRPr/>
            </a:pPr>
            <a:r>
              <a:rPr lang="ru-RU" sz="2000" dirty="0">
                <a:solidFill>
                  <a:srgbClr val="800080"/>
                </a:solidFill>
                <a:latin typeface="+mn-lt"/>
              </a:rPr>
              <a:t>ягода</a:t>
            </a:r>
          </a:p>
          <a:p>
            <a:pPr algn="l">
              <a:defRPr/>
            </a:pPr>
            <a:r>
              <a:rPr lang="ru-RU" sz="2000" dirty="0">
                <a:solidFill>
                  <a:srgbClr val="800080"/>
                </a:solidFill>
                <a:latin typeface="+mn-lt"/>
              </a:rPr>
              <a:t>пряность</a:t>
            </a:r>
          </a:p>
          <a:p>
            <a:pPr algn="l">
              <a:defRPr/>
            </a:pPr>
            <a:r>
              <a:rPr lang="ru-RU" sz="2000" dirty="0">
                <a:solidFill>
                  <a:srgbClr val="800080"/>
                </a:solidFill>
                <a:latin typeface="+mn-lt"/>
              </a:rPr>
              <a:t>орех</a:t>
            </a:r>
          </a:p>
          <a:p>
            <a:pPr algn="l">
              <a:defRPr/>
            </a:pPr>
            <a:r>
              <a:rPr lang="ru-RU" sz="2000" dirty="0">
                <a:solidFill>
                  <a:srgbClr val="800080"/>
                </a:solidFill>
                <a:latin typeface="+mn-lt"/>
              </a:rPr>
              <a:t>ягода</a:t>
            </a:r>
          </a:p>
          <a:p>
            <a:pPr algn="l">
              <a:defRPr/>
            </a:pPr>
            <a:r>
              <a:rPr lang="ru-RU" sz="2000" dirty="0">
                <a:solidFill>
                  <a:srgbClr val="800080"/>
                </a:solidFill>
                <a:latin typeface="+mn-lt"/>
              </a:rPr>
              <a:t>рыба</a:t>
            </a:r>
          </a:p>
          <a:p>
            <a:pPr algn="l">
              <a:defRPr/>
            </a:pPr>
            <a:r>
              <a:rPr lang="ru-RU" sz="2000" dirty="0">
                <a:solidFill>
                  <a:srgbClr val="800080"/>
                </a:solidFill>
                <a:latin typeface="+mn-lt"/>
              </a:rPr>
              <a:t>крупа</a:t>
            </a:r>
          </a:p>
          <a:p>
            <a:pPr algn="l">
              <a:defRPr/>
            </a:pPr>
            <a:r>
              <a:rPr lang="ru-RU" sz="2000" dirty="0">
                <a:solidFill>
                  <a:srgbClr val="800080"/>
                </a:solidFill>
                <a:latin typeface="+mn-lt"/>
              </a:rPr>
              <a:t>ягода</a:t>
            </a:r>
          </a:p>
          <a:p>
            <a:pPr algn="l">
              <a:defRPr/>
            </a:pPr>
            <a:r>
              <a:rPr lang="ru-RU" sz="2000" dirty="0">
                <a:solidFill>
                  <a:srgbClr val="800080"/>
                </a:solidFill>
                <a:latin typeface="+mn-lt"/>
              </a:rPr>
              <a:t>ягода</a:t>
            </a:r>
          </a:p>
          <a:p>
            <a:pPr algn="l">
              <a:defRPr/>
            </a:pPr>
            <a:r>
              <a:rPr lang="ru-RU" sz="2000" dirty="0">
                <a:solidFill>
                  <a:srgbClr val="800080"/>
                </a:solidFill>
                <a:latin typeface="+mn-lt"/>
              </a:rPr>
              <a:t>рыба</a:t>
            </a:r>
          </a:p>
          <a:p>
            <a:pPr algn="l">
              <a:defRPr/>
            </a:pPr>
            <a:r>
              <a:rPr lang="ru-RU" sz="2000" dirty="0">
                <a:solidFill>
                  <a:srgbClr val="800080"/>
                </a:solidFill>
                <a:latin typeface="+mn-lt"/>
              </a:rPr>
              <a:t>орехи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4500563" y="2857500"/>
            <a:ext cx="1357312" cy="3786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ru-RU" sz="2000">
                <a:solidFill>
                  <a:srgbClr val="800080"/>
                </a:solidFill>
              </a:rPr>
              <a:t>ягода</a:t>
            </a:r>
          </a:p>
          <a:p>
            <a:pPr algn="l"/>
            <a:r>
              <a:rPr lang="ru-RU" sz="2000">
                <a:solidFill>
                  <a:srgbClr val="800080"/>
                </a:solidFill>
              </a:rPr>
              <a:t>рыба</a:t>
            </a:r>
          </a:p>
          <a:p>
            <a:pPr algn="l"/>
            <a:r>
              <a:rPr lang="ru-RU" sz="2000">
                <a:solidFill>
                  <a:srgbClr val="800080"/>
                </a:solidFill>
              </a:rPr>
              <a:t>ягода</a:t>
            </a:r>
          </a:p>
          <a:p>
            <a:pPr algn="l"/>
            <a:r>
              <a:rPr lang="ru-RU" sz="2000">
                <a:solidFill>
                  <a:srgbClr val="800080"/>
                </a:solidFill>
              </a:rPr>
              <a:t>овощ</a:t>
            </a:r>
          </a:p>
          <a:p>
            <a:pPr algn="l"/>
            <a:r>
              <a:rPr lang="ru-RU" sz="2000">
                <a:solidFill>
                  <a:srgbClr val="800080"/>
                </a:solidFill>
              </a:rPr>
              <a:t>овощ</a:t>
            </a:r>
          </a:p>
          <a:p>
            <a:pPr algn="l"/>
            <a:r>
              <a:rPr lang="ru-RU" sz="2000">
                <a:solidFill>
                  <a:srgbClr val="800080"/>
                </a:solidFill>
              </a:rPr>
              <a:t>птица</a:t>
            </a:r>
          </a:p>
          <a:p>
            <a:pPr algn="l"/>
            <a:r>
              <a:rPr lang="ru-RU" sz="2000">
                <a:solidFill>
                  <a:srgbClr val="800080"/>
                </a:solidFill>
              </a:rPr>
              <a:t>овощ</a:t>
            </a:r>
          </a:p>
          <a:p>
            <a:pPr algn="l"/>
            <a:r>
              <a:rPr lang="ru-RU" sz="2000">
                <a:solidFill>
                  <a:srgbClr val="800080"/>
                </a:solidFill>
              </a:rPr>
              <a:t>напиток</a:t>
            </a:r>
          </a:p>
          <a:p>
            <a:pPr algn="l"/>
            <a:r>
              <a:rPr lang="ru-RU" sz="2000">
                <a:solidFill>
                  <a:srgbClr val="800080"/>
                </a:solidFill>
              </a:rPr>
              <a:t>рыба</a:t>
            </a:r>
          </a:p>
          <a:p>
            <a:pPr algn="l"/>
            <a:r>
              <a:rPr lang="ru-RU" sz="2000">
                <a:solidFill>
                  <a:srgbClr val="800080"/>
                </a:solidFill>
              </a:rPr>
              <a:t>капуста</a:t>
            </a:r>
          </a:p>
          <a:p>
            <a:pPr algn="l"/>
            <a:r>
              <a:rPr lang="ru-RU" sz="2000">
                <a:solidFill>
                  <a:srgbClr val="800080"/>
                </a:solidFill>
              </a:rPr>
              <a:t>напиток</a:t>
            </a:r>
          </a:p>
          <a:p>
            <a:pPr algn="l"/>
            <a:r>
              <a:rPr lang="ru-RU" sz="2000">
                <a:solidFill>
                  <a:srgbClr val="800080"/>
                </a:solidFill>
              </a:rPr>
              <a:t>ягода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7715250" y="1285875"/>
            <a:ext cx="1428750" cy="3170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ru-RU" sz="2000">
                <a:solidFill>
                  <a:srgbClr val="800080"/>
                </a:solidFill>
              </a:rPr>
              <a:t>птица</a:t>
            </a:r>
          </a:p>
          <a:p>
            <a:pPr algn="l"/>
            <a:r>
              <a:rPr lang="ru-RU" sz="2000">
                <a:solidFill>
                  <a:srgbClr val="800080"/>
                </a:solidFill>
              </a:rPr>
              <a:t>овощ</a:t>
            </a:r>
          </a:p>
          <a:p>
            <a:pPr algn="l"/>
            <a:r>
              <a:rPr lang="ru-RU" sz="2000">
                <a:solidFill>
                  <a:srgbClr val="800080"/>
                </a:solidFill>
              </a:rPr>
              <a:t>фрукт</a:t>
            </a:r>
          </a:p>
          <a:p>
            <a:pPr algn="l"/>
            <a:r>
              <a:rPr lang="ru-RU" sz="2000">
                <a:solidFill>
                  <a:srgbClr val="800080"/>
                </a:solidFill>
              </a:rPr>
              <a:t>пряность</a:t>
            </a:r>
          </a:p>
          <a:p>
            <a:pPr algn="l"/>
            <a:r>
              <a:rPr lang="ru-RU" sz="2000">
                <a:solidFill>
                  <a:srgbClr val="800080"/>
                </a:solidFill>
              </a:rPr>
              <a:t>крупа</a:t>
            </a:r>
          </a:p>
          <a:p>
            <a:pPr algn="l"/>
            <a:r>
              <a:rPr lang="ru-RU" sz="2000">
                <a:solidFill>
                  <a:srgbClr val="800080"/>
                </a:solidFill>
              </a:rPr>
              <a:t>овощ</a:t>
            </a:r>
          </a:p>
          <a:p>
            <a:pPr algn="l"/>
            <a:r>
              <a:rPr lang="ru-RU" sz="2000">
                <a:solidFill>
                  <a:srgbClr val="800080"/>
                </a:solidFill>
              </a:rPr>
              <a:t>фрукт</a:t>
            </a:r>
          </a:p>
          <a:p>
            <a:pPr algn="l"/>
            <a:r>
              <a:rPr lang="ru-RU" sz="2000">
                <a:solidFill>
                  <a:srgbClr val="800080"/>
                </a:solidFill>
              </a:rPr>
              <a:t>ягода</a:t>
            </a:r>
          </a:p>
          <a:p>
            <a:pPr algn="l"/>
            <a:r>
              <a:rPr lang="ru-RU" sz="2000">
                <a:solidFill>
                  <a:srgbClr val="800080"/>
                </a:solidFill>
              </a:rPr>
              <a:t>гриб</a:t>
            </a:r>
          </a:p>
          <a:p>
            <a:pPr algn="l"/>
            <a:r>
              <a:rPr lang="ru-RU" sz="2000">
                <a:solidFill>
                  <a:srgbClr val="800080"/>
                </a:solidFill>
              </a:rPr>
              <a:t>рыба</a:t>
            </a:r>
          </a:p>
        </p:txBody>
      </p:sp>
      <p:pic>
        <p:nvPicPr>
          <p:cNvPr id="37897" name="Picture 4" descr="цв22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10800000">
            <a:off x="7002463" y="4714875"/>
            <a:ext cx="2141537" cy="2157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2" dur="500" fill="hold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9" dur="500" fill="hold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4" dur="500" fill="hold"/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5" dur="500" fill="hold"/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0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1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6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7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2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3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8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9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4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5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0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1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6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7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2" dur="5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3" dur="5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4" fill="hold">
                      <p:stCondLst>
                        <p:cond delay="indefinite"/>
                      </p:stCondLst>
                      <p:childTnLst>
                        <p:par>
                          <p:cTn id="205" fill="hold">
                            <p:stCondLst>
                              <p:cond delay="0"/>
                            </p:stCondLst>
                            <p:childTnLst>
                              <p:par>
                                <p:cTn id="20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8" dur="5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9" dur="5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0" fill="hold">
                      <p:stCondLst>
                        <p:cond delay="indefinite"/>
                      </p:stCondLst>
                      <p:childTnLst>
                        <p:par>
                          <p:cTn id="211" fill="hold">
                            <p:stCondLst>
                              <p:cond delay="0"/>
                            </p:stCondLst>
                            <p:childTnLst>
                              <p:par>
                                <p:cTn id="2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4" dur="500" fill="hold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5" dur="500" fill="hold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2" grpId="0"/>
      <p:bldP spid="7" grpId="0" build="p"/>
      <p:bldP spid="8" grpId="0" build="p"/>
      <p:bldP spid="9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\\Admin\работа\рисунки\мамы дети\69d3a3af3a83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857356" y="31098"/>
            <a:ext cx="4596781" cy="682690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39939" name="Picture 2" descr="E:\мать и дитя\bd054acac932.gif"/>
          <p:cNvPicPr>
            <a:picLocks noGrp="1" noChangeAspect="1" noChangeArrowheads="1" noCro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-17463" y="0"/>
            <a:ext cx="9164638" cy="6858000"/>
          </a:xfrm>
          <a:noFill/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500063" y="214313"/>
            <a:ext cx="8229600" cy="1000125"/>
          </a:xfrm>
        </p:spPr>
        <p:txBody>
          <a:bodyPr/>
          <a:lstStyle/>
          <a:p>
            <a:pPr eaLnBrk="1" hangingPunct="1"/>
            <a:r>
              <a:rPr lang="ru-RU" sz="6600" b="1" i="1" smtClean="0">
                <a:solidFill>
                  <a:srgbClr val="FFFF00"/>
                </a:solidFill>
                <a:latin typeface="Monotype Corsiva" pitchFamily="66" charset="0"/>
              </a:rPr>
              <a:t>С ПРАЗДНИКОМ!!!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4313" y="1143000"/>
            <a:ext cx="8501062" cy="3357563"/>
          </a:xfrm>
        </p:spPr>
        <p:txBody>
          <a:bodyPr/>
          <a:lstStyle/>
          <a:p>
            <a:pPr marL="0" indent="446088">
              <a:spcBef>
                <a:spcPct val="0"/>
              </a:spcBef>
              <a:buFontTx/>
              <a:buNone/>
              <a:defRPr/>
            </a:pPr>
            <a:r>
              <a:rPr lang="ru-RU" dirty="0" smtClean="0">
                <a:solidFill>
                  <a:srgbClr val="7030A0"/>
                </a:solidFill>
                <a:ea typeface="Times New Roman" pitchFamily="18" charset="0"/>
                <a:cs typeface="Arial" pitchFamily="34" charset="0"/>
              </a:rPr>
              <a:t>Без сна ночей прошло немало,</a:t>
            </a:r>
            <a:br>
              <a:rPr lang="ru-RU" dirty="0" smtClean="0">
                <a:solidFill>
                  <a:srgbClr val="7030A0"/>
                </a:solidFill>
                <a:ea typeface="Times New Roman" pitchFamily="18" charset="0"/>
                <a:cs typeface="Arial" pitchFamily="34" charset="0"/>
              </a:rPr>
            </a:br>
            <a:r>
              <a:rPr lang="ru-RU" dirty="0" smtClean="0">
                <a:solidFill>
                  <a:srgbClr val="7030A0"/>
                </a:solidFill>
                <a:ea typeface="Times New Roman" pitchFamily="18" charset="0"/>
                <a:cs typeface="Arial" pitchFamily="34" charset="0"/>
              </a:rPr>
              <a:t>Забот, тревог не перечесть.</a:t>
            </a:r>
            <a:br>
              <a:rPr lang="ru-RU" dirty="0" smtClean="0">
                <a:solidFill>
                  <a:srgbClr val="7030A0"/>
                </a:solidFill>
                <a:ea typeface="Times New Roman" pitchFamily="18" charset="0"/>
                <a:cs typeface="Arial" pitchFamily="34" charset="0"/>
              </a:rPr>
            </a:br>
            <a:r>
              <a:rPr lang="ru-RU" dirty="0" smtClean="0">
                <a:solidFill>
                  <a:srgbClr val="7030A0"/>
                </a:solidFill>
                <a:ea typeface="Times New Roman" pitchFamily="18" charset="0"/>
                <a:cs typeface="Arial" pitchFamily="34" charset="0"/>
              </a:rPr>
              <a:t>Земной поклон вам всем, родные мамы,</a:t>
            </a:r>
            <a:br>
              <a:rPr lang="ru-RU" dirty="0" smtClean="0">
                <a:solidFill>
                  <a:srgbClr val="7030A0"/>
                </a:solidFill>
                <a:ea typeface="Times New Roman" pitchFamily="18" charset="0"/>
                <a:cs typeface="Arial" pitchFamily="34" charset="0"/>
              </a:rPr>
            </a:br>
            <a:r>
              <a:rPr lang="ru-RU" dirty="0" smtClean="0">
                <a:solidFill>
                  <a:srgbClr val="7030A0"/>
                </a:solidFill>
                <a:ea typeface="Times New Roman" pitchFamily="18" charset="0"/>
                <a:cs typeface="Arial" pitchFamily="34" charset="0"/>
              </a:rPr>
              <a:t>За то, что вы на свете есть!</a:t>
            </a:r>
            <a:endParaRPr lang="ru-RU" sz="1600" dirty="0" smtClean="0">
              <a:solidFill>
                <a:srgbClr val="7030A0"/>
              </a:solidFill>
            </a:endParaRPr>
          </a:p>
          <a:p>
            <a:pPr marL="0" indent="446088">
              <a:spcBef>
                <a:spcPct val="0"/>
              </a:spcBef>
              <a:buFontTx/>
              <a:buNone/>
              <a:defRPr/>
            </a:pPr>
            <a:r>
              <a:rPr lang="ru-RU" dirty="0" smtClean="0">
                <a:solidFill>
                  <a:srgbClr val="7030A0"/>
                </a:solidFill>
                <a:ea typeface="Times New Roman" pitchFamily="18" charset="0"/>
                <a:cs typeface="Arial" pitchFamily="34" charset="0"/>
              </a:rPr>
              <a:t>На свете добрых слов немало,</a:t>
            </a:r>
            <a:br>
              <a:rPr lang="ru-RU" dirty="0" smtClean="0">
                <a:solidFill>
                  <a:srgbClr val="7030A0"/>
                </a:solidFill>
                <a:ea typeface="Times New Roman" pitchFamily="18" charset="0"/>
                <a:cs typeface="Arial" pitchFamily="34" charset="0"/>
              </a:rPr>
            </a:br>
            <a:r>
              <a:rPr lang="ru-RU" dirty="0" smtClean="0">
                <a:solidFill>
                  <a:srgbClr val="7030A0"/>
                </a:solidFill>
                <a:ea typeface="Times New Roman" pitchFamily="18" charset="0"/>
                <a:cs typeface="Arial" pitchFamily="34" charset="0"/>
              </a:rPr>
              <a:t>Но всех добрее и важней одно:</a:t>
            </a:r>
            <a:br>
              <a:rPr lang="ru-RU" dirty="0" smtClean="0">
                <a:solidFill>
                  <a:srgbClr val="7030A0"/>
                </a:solidFill>
                <a:ea typeface="Times New Roman" pitchFamily="18" charset="0"/>
                <a:cs typeface="Arial" pitchFamily="34" charset="0"/>
              </a:rPr>
            </a:br>
            <a:r>
              <a:rPr lang="ru-RU" dirty="0" smtClean="0">
                <a:solidFill>
                  <a:srgbClr val="7030A0"/>
                </a:solidFill>
                <a:ea typeface="Times New Roman" pitchFamily="18" charset="0"/>
                <a:cs typeface="Arial" pitchFamily="34" charset="0"/>
              </a:rPr>
              <a:t>Из двух слогов </a:t>
            </a:r>
          </a:p>
          <a:p>
            <a:pPr marL="0" indent="446088">
              <a:spcBef>
                <a:spcPct val="0"/>
              </a:spcBef>
              <a:buFontTx/>
              <a:buNone/>
              <a:defRPr/>
            </a:pPr>
            <a:r>
              <a:rPr lang="ru-RU" dirty="0" smtClean="0">
                <a:solidFill>
                  <a:srgbClr val="7030A0"/>
                </a:solidFill>
                <a:ea typeface="Times New Roman" pitchFamily="18" charset="0"/>
                <a:cs typeface="Arial" pitchFamily="34" charset="0"/>
              </a:rPr>
              <a:t>         простое слово: </a:t>
            </a:r>
            <a:r>
              <a:rPr lang="ru-RU" dirty="0" smtClean="0">
                <a:solidFill>
                  <a:srgbClr val="7030A0"/>
                </a:solidFill>
                <a:latin typeface="Calibri"/>
                <a:ea typeface="Times New Roman" pitchFamily="18" charset="0"/>
                <a:cs typeface="Arial" pitchFamily="34" charset="0"/>
              </a:rPr>
              <a:t>“МАМА”</a:t>
            </a:r>
            <a:r>
              <a:rPr lang="ru-RU" dirty="0" smtClean="0">
                <a:solidFill>
                  <a:srgbClr val="7030A0"/>
                </a:solidFill>
                <a:ea typeface="Times New Roman" pitchFamily="18" charset="0"/>
                <a:cs typeface="Arial" pitchFamily="34" charset="0"/>
              </a:rPr>
              <a:t/>
            </a:r>
            <a:br>
              <a:rPr lang="ru-RU" dirty="0" smtClean="0">
                <a:solidFill>
                  <a:srgbClr val="7030A0"/>
                </a:solidFill>
                <a:ea typeface="Times New Roman" pitchFamily="18" charset="0"/>
                <a:cs typeface="Arial" pitchFamily="34" charset="0"/>
              </a:rPr>
            </a:br>
            <a:r>
              <a:rPr lang="ru-RU" dirty="0" smtClean="0">
                <a:solidFill>
                  <a:srgbClr val="7030A0"/>
                </a:solidFill>
                <a:ea typeface="Times New Roman" pitchFamily="18" charset="0"/>
                <a:cs typeface="Arial" pitchFamily="34" charset="0"/>
              </a:rPr>
              <a:t>И нету слов дороже, чем оно.</a:t>
            </a:r>
            <a:endParaRPr lang="ru-RU" sz="4000" dirty="0" smtClean="0">
              <a:solidFill>
                <a:srgbClr val="7030A0"/>
              </a:solidFill>
            </a:endParaRPr>
          </a:p>
          <a:p>
            <a:pPr eaLnBrk="1" hangingPunct="1">
              <a:defRPr/>
            </a:pPr>
            <a:endParaRPr lang="ru-RU" dirty="0" smtClean="0"/>
          </a:p>
        </p:txBody>
      </p:sp>
      <p:pic>
        <p:nvPicPr>
          <p:cNvPr id="40964" name="Picture 6" descr="цв26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5000" y="3359150"/>
            <a:ext cx="3590925" cy="3498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5" name="Rectangle 5"/>
          <p:cNvSpPr>
            <a:spLocks noChangeArrowheads="1"/>
          </p:cNvSpPr>
          <p:nvPr/>
        </p:nvSpPr>
        <p:spPr bwMode="auto">
          <a:xfrm>
            <a:off x="0" y="0"/>
            <a:ext cx="6350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indent="446088" algn="l" eaLnBrk="0" hangingPunct="0"/>
            <a:endParaRPr lang="ru-RU"/>
          </a:p>
        </p:txBody>
      </p:sp>
    </p:spTree>
  </p:cSld>
  <p:clrMapOvr>
    <a:masterClrMapping/>
  </p:clrMapOvr>
  <p:transition>
    <p:whee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30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2" grpId="0"/>
    </p:bld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2817</TotalTime>
  <Words>299</Words>
  <Application>Microsoft Office PowerPoint</Application>
  <PresentationFormat>Экран (4:3)</PresentationFormat>
  <Paragraphs>176</Paragraphs>
  <Slides>39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39</vt:i4>
      </vt:variant>
    </vt:vector>
  </HeadingPairs>
  <TitlesOfParts>
    <vt:vector size="40" baseType="lpstr">
      <vt:lpstr>Оформление по умолчанию</vt:lpstr>
      <vt:lpstr>Слайд 1</vt:lpstr>
      <vt:lpstr>Слайд 2</vt:lpstr>
      <vt:lpstr>Слайд 3</vt:lpstr>
      <vt:lpstr>МАМА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Мать-Земля</vt:lpstr>
      <vt:lpstr>Мать-Природа</vt:lpstr>
      <vt:lpstr>Не обижайте матерей</vt:lpstr>
      <vt:lpstr>Владимирская икона  Божией Матери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Конкурс №1«Угадайте событие!»</vt:lpstr>
      <vt:lpstr>Конкурс №1«Угадайте событие!»</vt:lpstr>
      <vt:lpstr>Конкурс №1«Угадайте событие!»</vt:lpstr>
      <vt:lpstr>Конкурс №1«Угадайте событие!»</vt:lpstr>
      <vt:lpstr>Конкурс №1«Угадайте событие!»</vt:lpstr>
      <vt:lpstr>Конкурс №1«Угадайте событие!»</vt:lpstr>
      <vt:lpstr>Конкурс №1«Угадайте событие!»</vt:lpstr>
      <vt:lpstr>Конкурс №2 «Кулинарный»</vt:lpstr>
      <vt:lpstr>Конкурс №3  «Найди слово»</vt:lpstr>
      <vt:lpstr>Конкурс № 4  «Что это?»</vt:lpstr>
      <vt:lpstr>Слайд 37</vt:lpstr>
      <vt:lpstr>Слайд 38</vt:lpstr>
      <vt:lpstr>С ПРАЗДНИКОМ!!!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29 ноября – День Матери!</dc:title>
  <dc:creator>Admin</dc:creator>
  <cp:lastModifiedBy>admin</cp:lastModifiedBy>
  <cp:revision>140</cp:revision>
  <dcterms:created xsi:type="dcterms:W3CDTF">2009-11-18T12:29:38Z</dcterms:created>
  <dcterms:modified xsi:type="dcterms:W3CDTF">2014-11-18T11:44:19Z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name="NXPowerLiteLastOptimized" pid="2">
    <vt:lpwstr>2466583</vt:lpwstr>
  </property>
  <property fmtid="{D5CDD505-2E9C-101B-9397-08002B2CF9AE}" name="NXPowerLiteSettings" pid="3">
    <vt:lpwstr>F7200358026400</vt:lpwstr>
  </property>
  <property fmtid="{D5CDD505-2E9C-101B-9397-08002B2CF9AE}" name="NXPowerLiteVersion" pid="4">
    <vt:lpwstr>D5.1.3</vt:lpwstr>
  </property>
</Properties>
</file>